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17"/>
  </p:notesMasterIdLst>
  <p:sldIdLst>
    <p:sldId id="427" r:id="rId3"/>
    <p:sldId id="472" r:id="rId4"/>
    <p:sldId id="451" r:id="rId5"/>
    <p:sldId id="479" r:id="rId6"/>
    <p:sldId id="481" r:id="rId7"/>
    <p:sldId id="455" r:id="rId8"/>
    <p:sldId id="491" r:id="rId9"/>
    <p:sldId id="483" r:id="rId10"/>
    <p:sldId id="510" r:id="rId11"/>
    <p:sldId id="496" r:id="rId12"/>
    <p:sldId id="498" r:id="rId13"/>
    <p:sldId id="509" r:id="rId14"/>
    <p:sldId id="499" r:id="rId15"/>
    <p:sldId id="488" r:id="rId16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as Ågren" initials="JÅ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B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llanmörkt format 2 - Dekorfärg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6751" autoAdjust="0"/>
  </p:normalViewPr>
  <p:slideViewPr>
    <p:cSldViewPr>
      <p:cViewPr varScale="1">
        <p:scale>
          <a:sx n="82" d="100"/>
          <a:sy n="82" d="100"/>
        </p:scale>
        <p:origin x="-1402" y="-91"/>
      </p:cViewPr>
      <p:guideLst>
        <p:guide orient="horz" pos="618"/>
        <p:guide orient="horz" pos="3702"/>
        <p:guide pos="385"/>
        <p:guide pos="53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B494B-7F7C-4309-A278-4C3737145BC8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7E968-F721-4273-A1B1-52A23C3C61A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93700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E968-F721-4273-A1B1-52A23C3C61A0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9238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E968-F721-4273-A1B1-52A23C3C61A0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75004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E968-F721-4273-A1B1-52A23C3C61A0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1191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E968-F721-4273-A1B1-52A23C3C61A0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67314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E968-F721-4273-A1B1-52A23C3C61A0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1758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E968-F721-4273-A1B1-52A23C3C61A0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2914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E968-F721-4273-A1B1-52A23C3C61A0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19229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E968-F721-4273-A1B1-52A23C3C61A0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2135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E968-F721-4273-A1B1-52A23C3C61A0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0949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E968-F721-4273-A1B1-52A23C3C61A0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0265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11187" y="2094805"/>
            <a:ext cx="7921625" cy="1046163"/>
          </a:xfrm>
        </p:spPr>
        <p:txBody>
          <a:bodyPr>
            <a:normAutofit/>
          </a:bodyPr>
          <a:lstStyle>
            <a:lvl1pPr algn="ctr">
              <a:defRPr sz="3000"/>
            </a:lvl1pPr>
          </a:lstStyle>
          <a:p>
            <a:r>
              <a:rPr lang="en-GB" noProof="0" dirty="0" err="1" smtClean="0"/>
              <a:t>Klicka</a:t>
            </a:r>
            <a:r>
              <a:rPr lang="sv-SE" dirty="0" smtClean="0"/>
              <a:t>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611560" y="3152775"/>
            <a:ext cx="7920880" cy="1752600"/>
          </a:xfrm>
        </p:spPr>
        <p:txBody>
          <a:bodyPr/>
          <a:lstStyle>
            <a:lvl1pPr marL="0" indent="0" algn="ctr">
              <a:buNone/>
              <a:defRPr sz="22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Klicka</a:t>
            </a:r>
            <a:r>
              <a:rPr lang="sv-SE" dirty="0" smtClean="0"/>
              <a:t> här för att ändra format på underrubrik i bakgrunden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2523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9225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7428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0157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3978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966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37095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7476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863171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5912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Klicka</a:t>
            </a:r>
            <a:r>
              <a:rPr lang="en-GB" dirty="0" smtClean="0"/>
              <a:t> </a:t>
            </a:r>
            <a:r>
              <a:rPr lang="en-GB" dirty="0" err="1" smtClean="0"/>
              <a:t>här</a:t>
            </a:r>
            <a:r>
              <a:rPr lang="en-GB" dirty="0" smtClean="0"/>
              <a:t> </a:t>
            </a:r>
            <a:r>
              <a:rPr lang="en-GB" dirty="0" err="1" smtClean="0"/>
              <a:t>för</a:t>
            </a:r>
            <a:r>
              <a:rPr lang="en-GB" dirty="0" smtClean="0"/>
              <a:t> </a:t>
            </a:r>
            <a:r>
              <a:rPr lang="en-GB" dirty="0" err="1" smtClean="0"/>
              <a:t>att</a:t>
            </a:r>
            <a:r>
              <a:rPr lang="en-GB" dirty="0" smtClean="0"/>
              <a:t> </a:t>
            </a:r>
            <a:r>
              <a:rPr lang="en-GB" noProof="0" dirty="0" err="1" smtClean="0"/>
              <a:t>ändra</a:t>
            </a:r>
            <a:r>
              <a:rPr lang="en-GB" dirty="0" smtClean="0"/>
              <a:t> </a:t>
            </a:r>
            <a:r>
              <a:rPr lang="en-GB" noProof="0" dirty="0" smtClean="0"/>
              <a:t>format</a:t>
            </a:r>
            <a:endParaRPr lang="en-GB" noProof="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800"/>
            </a:lvl5pPr>
          </a:lstStyle>
          <a:p>
            <a:pPr lvl="0"/>
            <a:r>
              <a:rPr lang="en-GB" noProof="0" dirty="0" err="1" smtClean="0"/>
              <a:t>Klicka</a:t>
            </a:r>
            <a:r>
              <a:rPr lang="en-GB" noProof="0" dirty="0" smtClean="0"/>
              <a:t> </a:t>
            </a:r>
            <a:r>
              <a:rPr lang="en-GB" noProof="0" dirty="0" err="1" smtClean="0"/>
              <a:t>här</a:t>
            </a:r>
            <a:r>
              <a:rPr lang="en-GB" noProof="0" dirty="0" smtClean="0"/>
              <a:t> </a:t>
            </a:r>
            <a:r>
              <a:rPr lang="en-GB" noProof="0" dirty="0" err="1" smtClean="0"/>
              <a:t>för</a:t>
            </a:r>
            <a:r>
              <a:rPr lang="en-GB" noProof="0" dirty="0" smtClean="0"/>
              <a:t> </a:t>
            </a:r>
            <a:r>
              <a:rPr lang="en-GB" noProof="0" dirty="0" err="1" smtClean="0"/>
              <a:t>att</a:t>
            </a:r>
            <a:r>
              <a:rPr lang="en-GB" noProof="0" dirty="0" smtClean="0"/>
              <a:t> </a:t>
            </a:r>
            <a:r>
              <a:rPr lang="en-GB" noProof="0" dirty="0" err="1" smtClean="0"/>
              <a:t>ändra</a:t>
            </a:r>
            <a:r>
              <a:rPr lang="en-GB" noProof="0" dirty="0" smtClean="0"/>
              <a:t> format </a:t>
            </a:r>
            <a:r>
              <a:rPr lang="en-GB" noProof="0" dirty="0" err="1" smtClean="0"/>
              <a:t>på</a:t>
            </a:r>
            <a:r>
              <a:rPr lang="en-GB" noProof="0" dirty="0" smtClean="0"/>
              <a:t> </a:t>
            </a:r>
            <a:r>
              <a:rPr lang="en-GB" noProof="0" dirty="0" err="1" smtClean="0"/>
              <a:t>bakgrundstexten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Nivå</a:t>
            </a:r>
            <a:r>
              <a:rPr lang="en-GB" noProof="0" dirty="0" smtClean="0"/>
              <a:t> </a:t>
            </a:r>
            <a:r>
              <a:rPr lang="en-GB" noProof="0" dirty="0" err="1" smtClean="0"/>
              <a:t>två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Nivå</a:t>
            </a:r>
            <a:r>
              <a:rPr lang="en-GB" noProof="0" dirty="0" smtClean="0"/>
              <a:t> </a:t>
            </a:r>
            <a:r>
              <a:rPr lang="en-GB" noProof="0" dirty="0" err="1" smtClean="0"/>
              <a:t>tre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Nivå</a:t>
            </a:r>
            <a:r>
              <a:rPr lang="en-GB" noProof="0" dirty="0" smtClean="0"/>
              <a:t> </a:t>
            </a:r>
            <a:r>
              <a:rPr lang="en-GB" noProof="0" dirty="0" err="1" smtClean="0"/>
              <a:t>fyra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Nivå</a:t>
            </a:r>
            <a:r>
              <a:rPr lang="en-GB" noProof="0" dirty="0" smtClean="0"/>
              <a:t> fem</a:t>
            </a:r>
            <a:endParaRPr lang="en-GB" noProof="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550" y="6093296"/>
            <a:ext cx="743926" cy="76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text till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51275" cy="6858000"/>
          </a:xfrm>
        </p:spPr>
        <p:txBody>
          <a:bodyPr rtlCol="0">
            <a:noAutofit/>
          </a:bodyPr>
          <a:lstStyle/>
          <a:p>
            <a:pPr lvl="0"/>
            <a:r>
              <a:rPr lang="sv-SE" noProof="0" smtClean="0"/>
              <a:t>Klicka på ikonen för att lägga till en bild</a:t>
            </a:r>
            <a:endParaRPr lang="sv-SE" noProof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211960" y="980727"/>
            <a:ext cx="4320853" cy="86394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11638" y="1916113"/>
            <a:ext cx="4321175" cy="396081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bilder med text till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51275" cy="3384000"/>
          </a:xfrm>
        </p:spPr>
        <p:txBody>
          <a:bodyPr rtlCol="0">
            <a:noAutofit/>
          </a:bodyPr>
          <a:lstStyle/>
          <a:p>
            <a:pPr lvl="0"/>
            <a:r>
              <a:rPr lang="sv-SE" noProof="0" smtClean="0"/>
              <a:t>Klicka på ikonen för att lägga till en bild</a:t>
            </a:r>
            <a:endParaRPr lang="sv-SE" noProof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211960" y="980727"/>
            <a:ext cx="4320853" cy="86394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11638" y="1916113"/>
            <a:ext cx="4321175" cy="396081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8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0" y="3474000"/>
            <a:ext cx="3851275" cy="3384000"/>
          </a:xfrm>
        </p:spPr>
        <p:txBody>
          <a:bodyPr rtlCol="0">
            <a:noAutofit/>
          </a:bodyPr>
          <a:lstStyle/>
          <a:p>
            <a:pPr lvl="0"/>
            <a:r>
              <a:rPr lang="sv-SE" noProof="0" smtClean="0"/>
              <a:t>Klicka på ikonen för att lägga till en bild</a:t>
            </a:r>
            <a:endParaRPr lang="sv-SE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bilder med text till 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1510" y="980727"/>
            <a:ext cx="4320853" cy="86394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1188" y="1916113"/>
            <a:ext cx="4321175" cy="396081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0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5292725" y="0"/>
            <a:ext cx="3851275" cy="3384000"/>
          </a:xfrm>
        </p:spPr>
        <p:txBody>
          <a:bodyPr rtlCol="0">
            <a:noAutofit/>
          </a:bodyPr>
          <a:lstStyle/>
          <a:p>
            <a:pPr lvl="0"/>
            <a:r>
              <a:rPr lang="sv-SE" noProof="0" smtClean="0"/>
              <a:t>Klicka på ikonen för att lägga till en bild</a:t>
            </a:r>
            <a:endParaRPr lang="sv-SE" noProof="0"/>
          </a:p>
        </p:txBody>
      </p:sp>
      <p:sp>
        <p:nvSpPr>
          <p:cNvPr id="11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5292725" y="3474000"/>
            <a:ext cx="3851275" cy="3384000"/>
          </a:xfrm>
        </p:spPr>
        <p:txBody>
          <a:bodyPr rtlCol="0">
            <a:noAutofit/>
          </a:bodyPr>
          <a:lstStyle/>
          <a:p>
            <a:pPr lvl="0"/>
            <a:r>
              <a:rPr lang="sv-SE" noProof="0" smtClean="0"/>
              <a:t>Klicka på ikonen för att lägga till en bild</a:t>
            </a:r>
            <a:endParaRPr lang="sv-SE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text till 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1882" y="980727"/>
            <a:ext cx="4320853" cy="86394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10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5292725" y="0"/>
            <a:ext cx="3851275" cy="6858000"/>
          </a:xfrm>
        </p:spPr>
        <p:txBody>
          <a:bodyPr rtlCol="0">
            <a:noAutofit/>
          </a:bodyPr>
          <a:lstStyle/>
          <a:p>
            <a:pPr lvl="0"/>
            <a:r>
              <a:rPr lang="sv-SE" noProof="0" smtClean="0"/>
              <a:t>Klicka på ikonen för att lägga till en bild</a:t>
            </a:r>
            <a:endParaRPr lang="sv-SE" noProof="0"/>
          </a:p>
        </p:txBody>
      </p:sp>
      <p:sp>
        <p:nvSpPr>
          <p:cNvPr id="11" name="Platshållare för innehåll 3"/>
          <p:cNvSpPr>
            <a:spLocks noGrp="1"/>
          </p:cNvSpPr>
          <p:nvPr>
            <p:ph sz="half" idx="2"/>
          </p:nvPr>
        </p:nvSpPr>
        <p:spPr>
          <a:xfrm>
            <a:off x="611188" y="1916113"/>
            <a:ext cx="4321175" cy="396081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200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611188" y="981075"/>
            <a:ext cx="79216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Klicka</a:t>
            </a:r>
            <a:r>
              <a:rPr lang="en-GB" dirty="0" smtClean="0"/>
              <a:t> </a:t>
            </a:r>
            <a:r>
              <a:rPr lang="en-GB" dirty="0" err="1" smtClean="0"/>
              <a:t>här</a:t>
            </a:r>
            <a:r>
              <a:rPr lang="en-GB" dirty="0" smtClean="0"/>
              <a:t> </a:t>
            </a:r>
            <a:r>
              <a:rPr lang="en-GB" dirty="0" err="1" smtClean="0"/>
              <a:t>för</a:t>
            </a:r>
            <a:r>
              <a:rPr lang="en-GB" dirty="0" smtClean="0"/>
              <a:t> </a:t>
            </a:r>
            <a:r>
              <a:rPr lang="en-GB" dirty="0" err="1" smtClean="0"/>
              <a:t>att</a:t>
            </a:r>
            <a:r>
              <a:rPr lang="en-GB" dirty="0" smtClean="0"/>
              <a:t> </a:t>
            </a:r>
            <a:r>
              <a:rPr lang="en-GB" dirty="0" err="1" smtClean="0"/>
              <a:t>ändra</a:t>
            </a:r>
            <a:r>
              <a:rPr lang="en-GB" dirty="0" smtClean="0"/>
              <a:t> format</a:t>
            </a:r>
          </a:p>
        </p:txBody>
      </p:sp>
      <p:sp>
        <p:nvSpPr>
          <p:cNvPr id="1029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611188" y="1916113"/>
            <a:ext cx="79216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Klicka</a:t>
            </a:r>
            <a:r>
              <a:rPr lang="en-GB" noProof="0" dirty="0" smtClean="0"/>
              <a:t> </a:t>
            </a:r>
            <a:r>
              <a:rPr lang="en-GB" noProof="0" dirty="0" err="1" smtClean="0"/>
              <a:t>här</a:t>
            </a:r>
            <a:r>
              <a:rPr lang="en-GB" noProof="0" dirty="0" smtClean="0"/>
              <a:t> </a:t>
            </a:r>
            <a:r>
              <a:rPr lang="en-GB" noProof="0" dirty="0" err="1" smtClean="0"/>
              <a:t>för</a:t>
            </a:r>
            <a:r>
              <a:rPr lang="en-GB" noProof="0" dirty="0" smtClean="0"/>
              <a:t> </a:t>
            </a:r>
            <a:r>
              <a:rPr lang="en-GB" noProof="0" dirty="0" err="1" smtClean="0"/>
              <a:t>att</a:t>
            </a:r>
            <a:r>
              <a:rPr lang="en-GB" noProof="0" dirty="0" smtClean="0"/>
              <a:t> </a:t>
            </a:r>
            <a:r>
              <a:rPr lang="en-GB" noProof="0" dirty="0" err="1" smtClean="0"/>
              <a:t>ändra</a:t>
            </a:r>
            <a:r>
              <a:rPr lang="en-GB" noProof="0" dirty="0" smtClean="0"/>
              <a:t> format </a:t>
            </a:r>
            <a:r>
              <a:rPr lang="en-GB" noProof="0" dirty="0" err="1" smtClean="0"/>
              <a:t>på</a:t>
            </a:r>
            <a:r>
              <a:rPr lang="en-GB" noProof="0" dirty="0" smtClean="0"/>
              <a:t> </a:t>
            </a:r>
            <a:r>
              <a:rPr lang="en-GB" noProof="0" dirty="0" err="1" smtClean="0"/>
              <a:t>bakgrundstexten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Nivå</a:t>
            </a:r>
            <a:r>
              <a:rPr lang="en-GB" noProof="0" dirty="0" smtClean="0"/>
              <a:t> </a:t>
            </a:r>
            <a:r>
              <a:rPr lang="en-GB" noProof="0" dirty="0" err="1" smtClean="0"/>
              <a:t>två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Nivå</a:t>
            </a:r>
            <a:r>
              <a:rPr lang="en-GB" noProof="0" dirty="0" smtClean="0"/>
              <a:t> </a:t>
            </a:r>
            <a:r>
              <a:rPr lang="en-GB" noProof="0" dirty="0" err="1" smtClean="0"/>
              <a:t>tre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Nivå</a:t>
            </a:r>
            <a:r>
              <a:rPr lang="en-GB" noProof="0" dirty="0" smtClean="0"/>
              <a:t> </a:t>
            </a:r>
            <a:r>
              <a:rPr lang="en-GB" noProof="0" dirty="0" err="1" smtClean="0"/>
              <a:t>fyra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Nivå</a:t>
            </a:r>
            <a:r>
              <a:rPr lang="en-GB" noProof="0" dirty="0" smtClean="0"/>
              <a:t>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2339975" y="6356350"/>
            <a:ext cx="1439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3E13CC1-2974-4D45-BF16-827A496FD689}" type="datetimeFigureOut">
              <a:rPr lang="sv-SE"/>
              <a:pPr>
                <a:defRPr/>
              </a:pPr>
              <a:t>2016-10-05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779838" y="6356350"/>
            <a:ext cx="3240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179388" y="6356350"/>
            <a:ext cx="936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AA785FF-0B02-4346-8A6F-9B3BED6088E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textruta 8"/>
          <p:cNvSpPr txBox="1"/>
          <p:nvPr userDrawn="1"/>
        </p:nvSpPr>
        <p:spPr>
          <a:xfrm>
            <a:off x="35496" y="6597932"/>
            <a:ext cx="57182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800" noProof="0" dirty="0" smtClean="0"/>
              <a:t>2016-09-21	</a:t>
            </a:r>
            <a:r>
              <a:rPr lang="en-GB" sz="800" baseline="0" noProof="0" dirty="0" smtClean="0"/>
              <a:t>                              Nordic Geodetic Commission (NKG) Working Group of Geoid and Height Systems</a:t>
            </a:r>
            <a:endParaRPr lang="en-GB" sz="800" noProof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2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9pPr>
    </p:titleStyle>
    <p:bodyStyle>
      <a:lvl1pPr marL="180975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268288" algn="l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630238" indent="-173038" algn="l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801688" indent="-1714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82663" indent="-180975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6CF65-6373-4A0E-8DAC-F5F4EDC30C30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F67E1-6ED2-4F65-B358-B6ECC34CF5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0623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ubrik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921625" cy="1046163"/>
          </a:xfrm>
        </p:spPr>
        <p:txBody>
          <a:bodyPr>
            <a:normAutofit fontScale="90000"/>
          </a:bodyPr>
          <a:lstStyle/>
          <a:p>
            <a:r>
              <a:rPr lang="en-GB" dirty="0"/>
              <a:t>The NKG2015 gravimetric geoid model for the Nordic-Baltic region</a:t>
            </a:r>
            <a:r>
              <a:rPr lang="sv-SE" dirty="0"/>
              <a:t/>
            </a:r>
            <a:br>
              <a:rPr lang="sv-SE" dirty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10242" name="Underrubrik 2"/>
          <p:cNvSpPr>
            <a:spLocks noGrp="1"/>
          </p:cNvSpPr>
          <p:nvPr>
            <p:ph type="subTitle" idx="1"/>
          </p:nvPr>
        </p:nvSpPr>
        <p:spPr>
          <a:xfrm>
            <a:off x="1187624" y="3053883"/>
            <a:ext cx="6552728" cy="1752600"/>
          </a:xfrm>
        </p:spPr>
        <p:txBody>
          <a:bodyPr/>
          <a:lstStyle/>
          <a:p>
            <a:pPr>
              <a:lnSpc>
                <a:spcPts val="3200"/>
              </a:lnSpc>
              <a:spcAft>
                <a:spcPts val="0"/>
              </a:spcAft>
            </a:pPr>
            <a:r>
              <a:rPr lang="sv-SE" sz="1600" b="0" u="sng" dirty="0"/>
              <a:t>J. Å</a:t>
            </a:r>
            <a:r>
              <a:rPr lang="sv-SE" sz="1600" b="0" u="sng" dirty="0" smtClean="0"/>
              <a:t>gren</a:t>
            </a:r>
            <a:r>
              <a:rPr lang="sv-SE" sz="1600" b="0" dirty="0" smtClean="0"/>
              <a:t>, </a:t>
            </a:r>
            <a:r>
              <a:rPr lang="sv-SE" sz="1600" b="0" dirty="0"/>
              <a:t>G. </a:t>
            </a:r>
            <a:r>
              <a:rPr lang="sv-SE" sz="1600" b="0" dirty="0" smtClean="0"/>
              <a:t>Strykowski, </a:t>
            </a:r>
            <a:r>
              <a:rPr lang="sv-SE" sz="1600" b="0" dirty="0"/>
              <a:t>M. </a:t>
            </a:r>
            <a:r>
              <a:rPr lang="sv-SE" sz="1600" b="0" dirty="0" smtClean="0"/>
              <a:t>Bilker-Koivula, </a:t>
            </a:r>
            <a:r>
              <a:rPr lang="sv-SE" sz="1600" b="0" dirty="0"/>
              <a:t>O. </a:t>
            </a:r>
            <a:r>
              <a:rPr lang="sv-SE" sz="1600" b="0" dirty="0" err="1" smtClean="0"/>
              <a:t>Omang</a:t>
            </a:r>
            <a:r>
              <a:rPr lang="sv-SE" sz="1600" b="0" dirty="0" smtClean="0"/>
              <a:t>, </a:t>
            </a:r>
            <a:br>
              <a:rPr lang="sv-SE" sz="1600" b="0" dirty="0" smtClean="0"/>
            </a:br>
            <a:r>
              <a:rPr lang="sv-SE" sz="1600" b="0" dirty="0" smtClean="0"/>
              <a:t>S</a:t>
            </a:r>
            <a:r>
              <a:rPr lang="sv-SE" sz="1600" b="0" dirty="0"/>
              <a:t>. </a:t>
            </a:r>
            <a:r>
              <a:rPr lang="sv-SE" sz="1600" b="0" dirty="0" smtClean="0"/>
              <a:t>Märdla, </a:t>
            </a:r>
            <a:r>
              <a:rPr lang="sv-SE" sz="1600" b="0" dirty="0"/>
              <a:t>R. </a:t>
            </a:r>
            <a:r>
              <a:rPr lang="sv-SE" sz="1600" b="0" dirty="0" smtClean="0"/>
              <a:t>Forsberg, </a:t>
            </a:r>
            <a:r>
              <a:rPr lang="sv-SE" sz="1600" b="0" dirty="0"/>
              <a:t>A. Ellmann, </a:t>
            </a:r>
            <a:r>
              <a:rPr lang="sv-SE" sz="1600" b="0" dirty="0" smtClean="0"/>
              <a:t>T</a:t>
            </a:r>
            <a:r>
              <a:rPr lang="sv-SE" sz="1600" b="0" dirty="0"/>
              <a:t>. </a:t>
            </a:r>
            <a:r>
              <a:rPr lang="sv-SE" sz="1600" b="0" dirty="0" smtClean="0"/>
              <a:t>Oja, I</a:t>
            </a:r>
            <a:r>
              <a:rPr lang="sv-SE" sz="1600" b="0" dirty="0"/>
              <a:t>. </a:t>
            </a:r>
            <a:r>
              <a:rPr lang="sv-SE" sz="1600" b="0" dirty="0" err="1" smtClean="0"/>
              <a:t>Liepins</a:t>
            </a:r>
            <a:r>
              <a:rPr lang="sv-SE" sz="1600" b="0" dirty="0" smtClean="0"/>
              <a:t>, </a:t>
            </a:r>
            <a:r>
              <a:rPr lang="sv-SE" sz="1600" b="0" dirty="0"/>
              <a:t>E. </a:t>
            </a:r>
            <a:r>
              <a:rPr lang="sv-SE" sz="1600" b="0" dirty="0" err="1" smtClean="0"/>
              <a:t>Parseliunas</a:t>
            </a:r>
            <a:r>
              <a:rPr lang="sv-SE" sz="1600" b="0" dirty="0" smtClean="0"/>
              <a:t>, J</a:t>
            </a:r>
            <a:r>
              <a:rPr lang="sv-SE" sz="1600" b="0" dirty="0"/>
              <a:t>. </a:t>
            </a:r>
            <a:r>
              <a:rPr lang="sv-SE" sz="1600" b="0" dirty="0" smtClean="0"/>
              <a:t>Kaminskis, L.E</a:t>
            </a:r>
            <a:r>
              <a:rPr lang="sv-SE" sz="1600" b="0" dirty="0"/>
              <a:t>. </a:t>
            </a:r>
            <a:r>
              <a:rPr lang="sv-SE" sz="1600" b="0" dirty="0" smtClean="0"/>
              <a:t>Sjöberg, </a:t>
            </a:r>
            <a:r>
              <a:rPr lang="sv-SE" sz="1600" b="0" dirty="0"/>
              <a:t>G. </a:t>
            </a:r>
            <a:r>
              <a:rPr lang="sv-SE" sz="1600" b="0" dirty="0" err="1" smtClean="0"/>
              <a:t>Valsson</a:t>
            </a:r>
            <a:endParaRPr lang="en-GB" sz="1600" b="0" dirty="0" smtClean="0">
              <a:latin typeface="Verdana" charset="0"/>
              <a:cs typeface="Verdana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878" y="4941168"/>
            <a:ext cx="858837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L:\Division_Geodata\I01 Geodetisk infrastruktur\Enhetsgemensamt\FAMOS_admin\Logos and visual identity - From Dropbox 160118\en_cef__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927" y="6354722"/>
            <a:ext cx="3069368" cy="42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L:\Division_Geodata\I01 Geodetisk infrastruktur\Enhetsgemensamt\FAMOS_admin\Logos and visual identity - From Dropbox 160118\FAMOS Logo\FAMOS_Text_Vekt_150dp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84010"/>
            <a:ext cx="2704855" cy="66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1552"/>
            <a:ext cx="648072" cy="6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895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11560" y="1052736"/>
            <a:ext cx="7921625" cy="3960812"/>
          </a:xfrm>
        </p:spPr>
        <p:txBody>
          <a:bodyPr/>
          <a:lstStyle/>
          <a:p>
            <a:r>
              <a:rPr lang="en-GB" sz="1400" dirty="0" smtClean="0"/>
              <a:t>The above </a:t>
            </a:r>
            <a:r>
              <a:rPr lang="en-GB" sz="1400" dirty="0"/>
              <a:t>g</a:t>
            </a:r>
            <a:r>
              <a:rPr lang="en-GB" sz="1400" dirty="0" smtClean="0"/>
              <a:t>ravimetric </a:t>
            </a:r>
            <a:r>
              <a:rPr lang="en-GB" sz="1400" dirty="0"/>
              <a:t>model </a:t>
            </a:r>
            <a:r>
              <a:rPr lang="en-GB" sz="1400" dirty="0" smtClean="0"/>
              <a:t>is fitted </a:t>
            </a:r>
            <a:r>
              <a:rPr lang="en-GB" sz="1400" dirty="0"/>
              <a:t>to </a:t>
            </a:r>
            <a:r>
              <a:rPr lang="en-GB" sz="1400" dirty="0">
                <a:solidFill>
                  <a:srgbClr val="FF0000"/>
                </a:solidFill>
              </a:rPr>
              <a:t>ETRF2000 epoch 2000.0 </a:t>
            </a:r>
            <a:r>
              <a:rPr lang="en-GB" sz="1400" dirty="0"/>
              <a:t>and the </a:t>
            </a:r>
            <a:r>
              <a:rPr lang="en-GB" sz="1400" dirty="0">
                <a:solidFill>
                  <a:srgbClr val="FF0000"/>
                </a:solidFill>
              </a:rPr>
              <a:t>National EVRS realisations </a:t>
            </a:r>
            <a:r>
              <a:rPr lang="en-GB" sz="1400" dirty="0"/>
              <a:t>using a </a:t>
            </a:r>
            <a:r>
              <a:rPr lang="en-GB" sz="1400" dirty="0">
                <a:solidFill>
                  <a:srgbClr val="FF0000"/>
                </a:solidFill>
              </a:rPr>
              <a:t>1-parameter </a:t>
            </a:r>
            <a:r>
              <a:rPr lang="en-GB" sz="1400" dirty="0" smtClean="0"/>
              <a:t>transformation.</a:t>
            </a:r>
          </a:p>
          <a:p>
            <a:pPr>
              <a:spcBef>
                <a:spcPts val="1200"/>
              </a:spcBef>
            </a:pPr>
            <a:r>
              <a:rPr lang="en-GB" sz="1400" dirty="0" smtClean="0"/>
              <a:t>In order to be able to use the </a:t>
            </a:r>
            <a:r>
              <a:rPr lang="en-GB" sz="1400" dirty="0"/>
              <a:t>NKG2015 model </a:t>
            </a:r>
            <a:r>
              <a:rPr lang="en-GB" sz="1400" dirty="0" smtClean="0"/>
              <a:t>directly </a:t>
            </a:r>
            <a:r>
              <a:rPr lang="en-GB" sz="1400" dirty="0"/>
              <a:t>for height determination with </a:t>
            </a:r>
            <a:r>
              <a:rPr lang="en-GB" sz="1400" dirty="0" smtClean="0"/>
              <a:t>GNSS, a </a:t>
            </a:r>
            <a:r>
              <a:rPr lang="en-GB" sz="1400" dirty="0" smtClean="0">
                <a:solidFill>
                  <a:srgbClr val="FF0000"/>
                </a:solidFill>
              </a:rPr>
              <a:t>permanent tide system correction is included for </a:t>
            </a:r>
            <a:r>
              <a:rPr lang="en-GB" sz="1400" dirty="0">
                <a:solidFill>
                  <a:srgbClr val="FF0000"/>
                </a:solidFill>
              </a:rPr>
              <a:t>the </a:t>
            </a:r>
            <a:r>
              <a:rPr lang="en-GB" sz="1400" dirty="0" smtClean="0">
                <a:solidFill>
                  <a:srgbClr val="FF0000"/>
                </a:solidFill>
              </a:rPr>
              <a:t>GNSS-heights.</a:t>
            </a:r>
            <a:r>
              <a:rPr lang="en-GB" sz="1400" dirty="0" smtClean="0"/>
              <a:t> The following observation equation is used:</a:t>
            </a:r>
            <a:endParaRPr lang="en-GB" sz="1400" dirty="0"/>
          </a:p>
          <a:p>
            <a:pPr marL="0" indent="0">
              <a:buNone/>
              <a:tabLst>
                <a:tab pos="360363" algn="l"/>
              </a:tabLst>
            </a:pPr>
            <a:r>
              <a:rPr lang="en-GB" sz="1400" dirty="0" smtClean="0"/>
              <a:t>	</a:t>
            </a:r>
          </a:p>
          <a:p>
            <a:pPr marL="0" indent="0">
              <a:buNone/>
              <a:tabLst>
                <a:tab pos="360363" algn="l"/>
              </a:tabLst>
            </a:pPr>
            <a:endParaRPr lang="en-GB" sz="1400" dirty="0" smtClean="0"/>
          </a:p>
          <a:p>
            <a:pPr marL="0" indent="0">
              <a:buNone/>
              <a:tabLst>
                <a:tab pos="360363" algn="l"/>
              </a:tabLst>
            </a:pPr>
            <a:r>
              <a:rPr lang="en-GB" sz="1400" dirty="0"/>
              <a:t>	</a:t>
            </a:r>
            <a:endParaRPr lang="en-GB" sz="1400" dirty="0" smtClean="0"/>
          </a:p>
          <a:p>
            <a:pPr marL="0" indent="0">
              <a:buNone/>
              <a:tabLst>
                <a:tab pos="177800" algn="l"/>
                <a:tab pos="360363" algn="l"/>
              </a:tabLst>
            </a:pPr>
            <a:r>
              <a:rPr lang="en-GB" sz="1400" dirty="0"/>
              <a:t>	</a:t>
            </a:r>
            <a:r>
              <a:rPr lang="en-GB" sz="1400" dirty="0" smtClean="0"/>
              <a:t>which gives the final NKG2015 model:  </a:t>
            </a:r>
            <a:r>
              <a:rPr lang="en-GB" sz="1400" dirty="0"/>
              <a:t>	</a:t>
            </a:r>
            <a:endParaRPr lang="en-GB" sz="1400" dirty="0" smtClean="0"/>
          </a:p>
          <a:p>
            <a:pPr marL="0" indent="0">
              <a:buNone/>
              <a:tabLst>
                <a:tab pos="360363" algn="l"/>
              </a:tabLst>
            </a:pPr>
            <a:endParaRPr lang="en-GB" sz="1400" dirty="0"/>
          </a:p>
          <a:p>
            <a:pPr marL="0" indent="0">
              <a:buNone/>
              <a:tabLst>
                <a:tab pos="360363" algn="l"/>
              </a:tabLst>
            </a:pPr>
            <a:endParaRPr lang="en-GB" sz="1400" dirty="0" smtClean="0"/>
          </a:p>
          <a:p>
            <a:pPr marL="0" indent="0">
              <a:buNone/>
              <a:tabLst>
                <a:tab pos="360363" algn="l"/>
              </a:tabLst>
            </a:pPr>
            <a:endParaRPr lang="en-GB" sz="1400" dirty="0"/>
          </a:p>
          <a:p>
            <a:pPr marL="0" indent="0">
              <a:spcBef>
                <a:spcPts val="1200"/>
              </a:spcBef>
              <a:buNone/>
              <a:tabLst>
                <a:tab pos="360363" algn="l"/>
              </a:tabLst>
            </a:pPr>
            <a:r>
              <a:rPr lang="en-GB" sz="1400" dirty="0" smtClean="0"/>
              <a:t>	</a:t>
            </a:r>
          </a:p>
          <a:p>
            <a:pPr>
              <a:spcBef>
                <a:spcPts val="1200"/>
              </a:spcBef>
              <a:tabLst>
                <a:tab pos="360363" algn="l"/>
              </a:tabLst>
            </a:pPr>
            <a:endParaRPr lang="en-GB" sz="1400" dirty="0" smtClean="0"/>
          </a:p>
          <a:p>
            <a:pPr>
              <a:spcBef>
                <a:spcPts val="1200"/>
              </a:spcBef>
              <a:tabLst>
                <a:tab pos="360363" algn="l"/>
              </a:tabLst>
            </a:pPr>
            <a:r>
              <a:rPr lang="en-GB" sz="1400" dirty="0" smtClean="0"/>
              <a:t>The </a:t>
            </a:r>
            <a:r>
              <a:rPr lang="en-GB" sz="1400" dirty="0" smtClean="0">
                <a:solidFill>
                  <a:srgbClr val="FF0000"/>
                </a:solidFill>
              </a:rPr>
              <a:t>gravimetric character of the model is preserved</a:t>
            </a:r>
            <a:r>
              <a:rPr lang="en-GB" sz="1400" dirty="0" smtClean="0"/>
              <a:t>, which means that it is easy for each country to adopt it to GNSS/levelling as they prefer.</a:t>
            </a:r>
          </a:p>
          <a:p>
            <a:pPr>
              <a:spcBef>
                <a:spcPts val="1200"/>
              </a:spcBef>
              <a:tabLst>
                <a:tab pos="360363" algn="l"/>
              </a:tabLst>
            </a:pPr>
            <a:r>
              <a:rPr lang="en-GB" sz="1400" dirty="0"/>
              <a:t>Since the </a:t>
            </a:r>
            <a:r>
              <a:rPr lang="en-GB" sz="1400" dirty="0" smtClean="0"/>
              <a:t>above permanent </a:t>
            </a:r>
            <a:r>
              <a:rPr lang="en-GB" sz="1400" dirty="0"/>
              <a:t>tide correction is included, some would call this a height </a:t>
            </a:r>
            <a:r>
              <a:rPr lang="en-GB" sz="1400" dirty="0" smtClean="0"/>
              <a:t>correction model. </a:t>
            </a:r>
            <a:endParaRPr lang="en-GB" sz="1400" dirty="0"/>
          </a:p>
          <a:p>
            <a:pPr>
              <a:spcBef>
                <a:spcPts val="1200"/>
              </a:spcBef>
              <a:tabLst>
                <a:tab pos="360363" algn="l"/>
              </a:tabLst>
            </a:pPr>
            <a:endParaRPr lang="en-GB" sz="1400" dirty="0"/>
          </a:p>
          <a:p>
            <a:pPr>
              <a:tabLst>
                <a:tab pos="360363" algn="l"/>
              </a:tabLst>
            </a:pPr>
            <a:endParaRPr lang="en-GB" sz="1400" dirty="0" smtClean="0"/>
          </a:p>
          <a:p>
            <a:pPr marL="342900" indent="-342900">
              <a:buAutoNum type="alphaUcPeriod" startAt="2"/>
              <a:tabLst>
                <a:tab pos="360363" algn="l"/>
              </a:tabLst>
            </a:pPr>
            <a:endParaRPr lang="en-GB" sz="1400" dirty="0" smtClean="0"/>
          </a:p>
          <a:p>
            <a:pPr marL="360363" indent="-360363">
              <a:buAutoNum type="alphaUcPeriod" startAt="3"/>
            </a:pPr>
            <a:endParaRPr lang="sv-SE" sz="1400" dirty="0"/>
          </a:p>
          <a:p>
            <a:endParaRPr lang="en-GB" sz="1400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147931"/>
              </p:ext>
            </p:extLst>
          </p:nvPr>
        </p:nvGraphicFramePr>
        <p:xfrm>
          <a:off x="1763688" y="2492896"/>
          <a:ext cx="535940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5" name="Equation" r:id="rId4" imgW="5359320" imgH="558720" progId="Equation.DSMT4">
                  <p:embed/>
                </p:oleObj>
              </mc:Choice>
              <mc:Fallback>
                <p:oleObj name="Equation" r:id="rId4" imgW="5359320" imgH="55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492896"/>
                        <a:ext cx="5359400" cy="60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ruta 3"/>
          <p:cNvSpPr txBox="1"/>
          <p:nvPr/>
        </p:nvSpPr>
        <p:spPr>
          <a:xfrm>
            <a:off x="1475656" y="346633"/>
            <a:ext cx="6165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Computation of the final NKG2015 model</a:t>
            </a: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060015"/>
              </p:ext>
            </p:extLst>
          </p:nvPr>
        </p:nvGraphicFramePr>
        <p:xfrm>
          <a:off x="1331640" y="3717032"/>
          <a:ext cx="65151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6" name="Equation" r:id="rId6" imgW="6514920" imgH="952200" progId="Equation.DSMT4">
                  <p:embed/>
                </p:oleObj>
              </mc:Choice>
              <mc:Fallback>
                <p:oleObj name="Equation" r:id="rId6" imgW="6514920" imgH="952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31640" y="3717032"/>
                        <a:ext cx="651510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697530"/>
              </p:ext>
            </p:extLst>
          </p:nvPr>
        </p:nvGraphicFramePr>
        <p:xfrm>
          <a:off x="4927600" y="2667000"/>
          <a:ext cx="914400" cy="16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7" name="Equation" r:id="rId8" imgW="914400" imgH="169560" progId="Equation.DSMT4">
                  <p:embed/>
                </p:oleObj>
              </mc:Choice>
              <mc:Fallback>
                <p:oleObj name="Equation" r:id="rId8" imgW="914400" imgH="169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27600" y="2667000"/>
                        <a:ext cx="914400" cy="169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Rak pil 9"/>
          <p:cNvCxnSpPr/>
          <p:nvPr/>
        </p:nvCxnSpPr>
        <p:spPr>
          <a:xfrm>
            <a:off x="1644824" y="4005064"/>
            <a:ext cx="2016224" cy="43204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03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1625" cy="863600"/>
          </a:xfrm>
        </p:spPr>
        <p:txBody>
          <a:bodyPr/>
          <a:lstStyle/>
          <a:p>
            <a:pPr algn="ctr"/>
            <a:r>
              <a:rPr lang="en-GB" dirty="0" smtClean="0"/>
              <a:t>Comparison with other quasigeoid models </a:t>
            </a:r>
            <a:br>
              <a:rPr lang="en-GB" dirty="0" smtClean="0"/>
            </a:br>
            <a:r>
              <a:rPr lang="en-GB" dirty="0" smtClean="0"/>
              <a:t>available over the whole Nordic/Baltic region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452320" y="1916113"/>
            <a:ext cx="1080493" cy="3960812"/>
          </a:xfrm>
        </p:spPr>
        <p:txBody>
          <a:bodyPr/>
          <a:lstStyle/>
          <a:p>
            <a:endParaRPr lang="sv-S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634147" cy="4246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16022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0" y="1406371"/>
            <a:ext cx="4400550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ruta 11"/>
          <p:cNvSpPr txBox="1"/>
          <p:nvPr/>
        </p:nvSpPr>
        <p:spPr>
          <a:xfrm>
            <a:off x="955068" y="158290"/>
            <a:ext cx="7802345" cy="82073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algn="ctr">
              <a:lnSpc>
                <a:spcPts val="3200"/>
              </a:lnSpc>
              <a:spcAft>
                <a:spcPts val="0"/>
              </a:spcAft>
            </a:pPr>
            <a:r>
              <a:rPr lang="en-GB" sz="2200" b="1" dirty="0" smtClean="0">
                <a:latin typeface="Verdana"/>
              </a:rPr>
              <a:t>GNSS/levelling residuals for </a:t>
            </a:r>
            <a:r>
              <a:rPr lang="en-GB" sz="2200" b="1" dirty="0" smtClean="0">
                <a:solidFill>
                  <a:srgbClr val="FF0000"/>
                </a:solidFill>
                <a:latin typeface="Verdana"/>
              </a:rPr>
              <a:t>EIGEN-6C4</a:t>
            </a:r>
            <a:r>
              <a:rPr lang="en-GB" sz="2200" b="1" dirty="0" smtClean="0">
                <a:latin typeface="Verdana"/>
              </a:rPr>
              <a:t> after a 1-parameter fit/transformation</a:t>
            </a:r>
          </a:p>
        </p:txBody>
      </p:sp>
      <p:graphicFrame>
        <p:nvGraphicFramePr>
          <p:cNvPr id="4" name="Tabel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308166"/>
              </p:ext>
            </p:extLst>
          </p:nvPr>
        </p:nvGraphicFramePr>
        <p:xfrm>
          <a:off x="4644008" y="3975017"/>
          <a:ext cx="4499992" cy="678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388"/>
                <a:gridCol w="915769"/>
                <a:gridCol w="946295"/>
                <a:gridCol w="818731"/>
                <a:gridCol w="1012809"/>
              </a:tblGrid>
              <a:tr h="307279"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err="1" smtClean="0">
                          <a:solidFill>
                            <a:schemeClr val="tx1"/>
                          </a:solidFill>
                        </a:rPr>
                        <a:t>Mean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err="1" smtClean="0">
                          <a:solidFill>
                            <a:schemeClr val="tx1"/>
                          </a:solidFill>
                        </a:rPr>
                        <a:t>StdDev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2538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-0.2340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0.1950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0.0000</a:t>
                      </a:r>
                      <a:endParaRPr lang="sv-S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 smtClean="0"/>
                        <a:t>0.0421</a:t>
                      </a:r>
                      <a:endParaRPr lang="sv-SE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ruta 2"/>
          <p:cNvSpPr txBox="1"/>
          <p:nvPr/>
        </p:nvSpPr>
        <p:spPr>
          <a:xfrm>
            <a:off x="4499992" y="1484784"/>
            <a:ext cx="457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 heights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GB" sz="1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National EVRS realisations </a:t>
            </a:r>
            <a:r>
              <a:rPr lang="en-GB" sz="1400" dirty="0">
                <a:latin typeface="Verdana" charset="0"/>
                <a:cs typeface="Verdana" charset="0"/>
              </a:rPr>
              <a:t>(Nordic</a:t>
            </a:r>
            <a:r>
              <a:rPr lang="en-GB" sz="1400" dirty="0" smtClean="0">
                <a:latin typeface="Verdana" charset="0"/>
                <a:cs typeface="Verdana" charset="0"/>
              </a:rPr>
              <a:t>)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400" dirty="0" smtClean="0">
                <a:latin typeface="Verdana" charset="0"/>
                <a:cs typeface="Verdana" charset="0"/>
              </a:rPr>
              <a:t>DVR </a:t>
            </a:r>
            <a:r>
              <a:rPr lang="en-GB" sz="1400" dirty="0">
                <a:latin typeface="Verdana" charset="0"/>
                <a:cs typeface="Verdana" charset="0"/>
              </a:rPr>
              <a:t>90 (Denmark) and EVRF2007 (Baltic</a:t>
            </a:r>
            <a:r>
              <a:rPr lang="en-GB" sz="1400" dirty="0" smtClean="0">
                <a:latin typeface="Verdana" charset="0"/>
                <a:cs typeface="Verdana" charset="0"/>
              </a:rPr>
              <a:t>), (zero tide and epoch 2000.0 except for DK)</a:t>
            </a:r>
            <a:endParaRPr lang="en-GB" sz="1400" dirty="0">
              <a:latin typeface="Verdana" charset="0"/>
              <a:cs typeface="Verdan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GNSS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National ETRS 89 realisations</a:t>
            </a:r>
            <a:b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transformed to </a:t>
            </a:r>
            <a:r>
              <a:rPr lang="en-GB" sz="1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ETRF2000 epoch 2000.0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converted to the zero permanent tide.</a:t>
            </a:r>
            <a:endParaRPr lang="en-GB" sz="1400" dirty="0">
              <a:latin typeface="Verdana" charset="0"/>
              <a:cs typeface="Verdan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Verdana" charset="0"/>
              <a:cs typeface="Verdan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1400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30675"/>
            <a:ext cx="4926687" cy="5386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379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715" y="1006231"/>
            <a:ext cx="5112772" cy="557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54831" y="260648"/>
            <a:ext cx="7921625" cy="863600"/>
          </a:xfrm>
        </p:spPr>
        <p:txBody>
          <a:bodyPr/>
          <a:lstStyle/>
          <a:p>
            <a:pPr algn="ctr"/>
            <a:r>
              <a:rPr lang="sv-SE" dirty="0" err="1" smtClean="0"/>
              <a:t>Difference</a:t>
            </a:r>
            <a:r>
              <a:rPr lang="sv-SE" dirty="0" smtClean="0"/>
              <a:t> </a:t>
            </a:r>
            <a:r>
              <a:rPr lang="sv-SE" dirty="0" err="1" smtClean="0"/>
              <a:t>between</a:t>
            </a:r>
            <a:r>
              <a:rPr lang="sv-SE" dirty="0" smtClean="0"/>
              <a:t> NKG2015 and EIGEN-6C4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704918" y="1268760"/>
            <a:ext cx="3414898" cy="4608165"/>
          </a:xfrm>
        </p:spPr>
        <p:txBody>
          <a:bodyPr/>
          <a:lstStyle/>
          <a:p>
            <a:r>
              <a:rPr lang="en-GB" dirty="0" smtClean="0"/>
              <a:t>Correction to the same permanent tide system, </a:t>
            </a:r>
            <a:br>
              <a:rPr lang="en-GB" dirty="0" smtClean="0"/>
            </a:br>
            <a:r>
              <a:rPr lang="en-GB" dirty="0" smtClean="0"/>
              <a:t>mean removed.</a:t>
            </a:r>
          </a:p>
          <a:p>
            <a:endParaRPr lang="en-GB" dirty="0"/>
          </a:p>
          <a:p>
            <a:r>
              <a:rPr lang="en-GB" dirty="0" smtClean="0"/>
              <a:t>Contour intervals: 2 cm for whole area (1 cm in Norway close up).</a:t>
            </a:r>
          </a:p>
          <a:p>
            <a:endParaRPr lang="en-GB" dirty="0" smtClean="0"/>
          </a:p>
          <a:p>
            <a:r>
              <a:rPr lang="en-GB" dirty="0" smtClean="0"/>
              <a:t>It is clear that the omission error (above degree 2190) is very significant in Norway.</a:t>
            </a:r>
          </a:p>
          <a:p>
            <a:endParaRPr lang="en-GB" dirty="0"/>
          </a:p>
          <a:p>
            <a:r>
              <a:rPr lang="en-GB" dirty="0" smtClean="0"/>
              <a:t>There are large data dependent differences in some areas, mainly east of Finland and in the Gulf of Finland; see Bilker-Koivula (2015).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090716"/>
            <a:ext cx="6101470" cy="540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200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921625" cy="863600"/>
          </a:xfrm>
        </p:spPr>
        <p:txBody>
          <a:bodyPr/>
          <a:lstStyle/>
          <a:p>
            <a:pPr algn="ctr"/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11560" y="620688"/>
            <a:ext cx="7921625" cy="39608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The final </a:t>
            </a:r>
            <a:r>
              <a:rPr lang="en-GB" dirty="0" smtClean="0">
                <a:solidFill>
                  <a:srgbClr val="FF0000"/>
                </a:solidFill>
              </a:rPr>
              <a:t>NKG2015 geoid model </a:t>
            </a:r>
            <a:r>
              <a:rPr lang="en-GB" dirty="0" smtClean="0"/>
              <a:t>is hereby released.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It has been computed in </a:t>
            </a:r>
            <a:r>
              <a:rPr lang="en-GB" dirty="0" smtClean="0">
                <a:solidFill>
                  <a:srgbClr val="FF0000"/>
                </a:solidFill>
              </a:rPr>
              <a:t>Nordic/Baltic co-operation</a:t>
            </a:r>
            <a:r>
              <a:rPr lang="en-GB" dirty="0" smtClean="0"/>
              <a:t> in a long term project under the umbrella of NKG (Nordic Geodetic Commission).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The final gravimetric model is computed using the </a:t>
            </a:r>
            <a:r>
              <a:rPr lang="en-GB" dirty="0" smtClean="0">
                <a:solidFill>
                  <a:srgbClr val="FF0000"/>
                </a:solidFill>
              </a:rPr>
              <a:t>LSMSA</a:t>
            </a:r>
            <a:r>
              <a:rPr lang="en-GB" dirty="0" smtClean="0"/>
              <a:t> method.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The standard deviation in the 1-parameter fit to GNSS/levelling is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2.85 cm</a:t>
            </a:r>
            <a:r>
              <a:rPr lang="en-GB" dirty="0" smtClean="0"/>
              <a:t>, which is significantly better than for previous models. </a:t>
            </a:r>
            <a:endParaRPr lang="en-GB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In sub-areas (countries) with </a:t>
            </a:r>
            <a:r>
              <a:rPr lang="en-GB" dirty="0"/>
              <a:t>a smooth gravity field, </a:t>
            </a:r>
            <a:r>
              <a:rPr lang="en-GB" smtClean="0"/>
              <a:t>the fit standard </a:t>
            </a:r>
            <a:r>
              <a:rPr lang="en-GB" dirty="0"/>
              <a:t>deviation is considerably lower, around </a:t>
            </a:r>
            <a:r>
              <a:rPr lang="en-GB" dirty="0" smtClean="0">
                <a:solidFill>
                  <a:srgbClr val="FF0000"/>
                </a:solidFill>
              </a:rPr>
              <a:t>1.5-2.0 </a:t>
            </a:r>
            <a:r>
              <a:rPr lang="en-GB" dirty="0">
                <a:solidFill>
                  <a:srgbClr val="FF0000"/>
                </a:solidFill>
              </a:rPr>
              <a:t>cm</a:t>
            </a:r>
            <a:r>
              <a:rPr lang="en-GB" dirty="0"/>
              <a:t>. </a:t>
            </a:r>
            <a:endParaRPr lang="en-GB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/>
              <a:t>The </a:t>
            </a:r>
            <a:r>
              <a:rPr lang="en-GB" dirty="0" smtClean="0"/>
              <a:t>NKG2015 </a:t>
            </a:r>
            <a:r>
              <a:rPr lang="en-GB" dirty="0"/>
              <a:t>geoid model will now be used as a basis to compute national height correction models, for instance in Sweden</a:t>
            </a:r>
            <a:r>
              <a:rPr lang="en-GB" dirty="0" smtClean="0"/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/>
              <a:t>Since the </a:t>
            </a:r>
            <a:r>
              <a:rPr lang="en-GB" dirty="0" smtClean="0"/>
              <a:t>final model </a:t>
            </a:r>
            <a:r>
              <a:rPr lang="en-GB" dirty="0"/>
              <a:t>has been fitted </a:t>
            </a:r>
            <a:r>
              <a:rPr lang="en-GB" dirty="0" smtClean="0"/>
              <a:t>to GNSS/levelling </a:t>
            </a:r>
            <a:r>
              <a:rPr lang="en-GB" dirty="0"/>
              <a:t>with a 1-parameter transformation, and since it also includes a correction between the zero and non-tidal </a:t>
            </a:r>
            <a:r>
              <a:rPr lang="en-GB" dirty="0" smtClean="0"/>
              <a:t>permanent tide </a:t>
            </a:r>
            <a:r>
              <a:rPr lang="en-GB" dirty="0"/>
              <a:t>systems, it is also </a:t>
            </a:r>
            <a:r>
              <a:rPr lang="en-GB" dirty="0">
                <a:solidFill>
                  <a:srgbClr val="FF0000"/>
                </a:solidFill>
              </a:rPr>
              <a:t>directly usable for GNSS height determination</a:t>
            </a:r>
            <a:r>
              <a:rPr lang="en-GB" dirty="0" smtClean="0"/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This is not the end of geoid determination in the NKG area: Right now the main focus is on the Baltic Sea geoid in the EU project </a:t>
            </a:r>
            <a:r>
              <a:rPr lang="en-GB" dirty="0" smtClean="0">
                <a:solidFill>
                  <a:srgbClr val="FF0000"/>
                </a:solidFill>
              </a:rPr>
              <a:t>FAMOS</a:t>
            </a:r>
            <a:r>
              <a:rPr lang="en-GB" dirty="0" smtClean="0"/>
              <a:t>, for which the NKG2015 will be used as </a:t>
            </a:r>
            <a:r>
              <a:rPr lang="en-GB" dirty="0" smtClean="0">
                <a:solidFill>
                  <a:srgbClr val="FF0000"/>
                </a:solidFill>
              </a:rPr>
              <a:t>initial reference model</a:t>
            </a:r>
            <a:r>
              <a:rPr lang="en-GB" dirty="0" smtClean="0"/>
              <a:t> (to be checked and improved).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sv-SE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GB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2235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51520" y="226390"/>
            <a:ext cx="7921625" cy="863600"/>
          </a:xfrm>
        </p:spPr>
        <p:txBody>
          <a:bodyPr/>
          <a:lstStyle/>
          <a:p>
            <a:pPr algn="ctr"/>
            <a:r>
              <a:rPr lang="sv-SE" dirty="0" err="1" smtClean="0"/>
              <a:t>Background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01286" y="980728"/>
            <a:ext cx="5256584" cy="396081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1400" dirty="0" smtClean="0"/>
              <a:t>The Nordic Geodetic Commission (</a:t>
            </a:r>
            <a:r>
              <a:rPr lang="en-GB" sz="1400" dirty="0" smtClean="0">
                <a:solidFill>
                  <a:srgbClr val="FF0000"/>
                </a:solidFill>
              </a:rPr>
              <a:t>NKG</a:t>
            </a:r>
            <a:r>
              <a:rPr lang="en-GB" sz="1400" dirty="0" smtClean="0"/>
              <a:t>) is an association of geodesists from </a:t>
            </a:r>
            <a:r>
              <a:rPr lang="en-GB" sz="1400" dirty="0" smtClean="0">
                <a:solidFill>
                  <a:srgbClr val="FF0000"/>
                </a:solidFill>
              </a:rPr>
              <a:t>Denmark, Finland, Iceland, Norway </a:t>
            </a:r>
            <a:r>
              <a:rPr lang="en-GB" sz="1400" dirty="0" smtClean="0"/>
              <a:t>and </a:t>
            </a:r>
            <a:r>
              <a:rPr lang="en-GB" sz="1400" dirty="0" smtClean="0">
                <a:solidFill>
                  <a:srgbClr val="FF0000"/>
                </a:solidFill>
              </a:rPr>
              <a:t>Sweden</a:t>
            </a:r>
            <a:r>
              <a:rPr lang="en-GB" sz="1400" dirty="0" smtClean="0"/>
              <a:t>. </a:t>
            </a:r>
          </a:p>
          <a:p>
            <a:pPr>
              <a:spcBef>
                <a:spcPts val="1200"/>
              </a:spcBef>
            </a:pPr>
            <a:r>
              <a:rPr lang="en-GB" sz="1400" dirty="0" smtClean="0"/>
              <a:t>The purpose of NKG is mutual exchange, cooperation and coordination of work with the geodetic infrastructure in the region. </a:t>
            </a:r>
          </a:p>
          <a:p>
            <a:pPr>
              <a:spcBef>
                <a:spcPts val="1200"/>
              </a:spcBef>
            </a:pPr>
            <a:r>
              <a:rPr lang="en-GB" sz="1400" dirty="0" smtClean="0"/>
              <a:t>The </a:t>
            </a:r>
            <a:r>
              <a:rPr lang="en-GB" sz="1400" dirty="0"/>
              <a:t>Baltic countries </a:t>
            </a:r>
            <a:r>
              <a:rPr lang="en-GB" sz="1400" dirty="0">
                <a:solidFill>
                  <a:srgbClr val="FF0000"/>
                </a:solidFill>
              </a:rPr>
              <a:t>Estonia, Latvia </a:t>
            </a:r>
            <a:r>
              <a:rPr lang="en-GB" sz="1400" dirty="0"/>
              <a:t>and </a:t>
            </a:r>
            <a:r>
              <a:rPr lang="en-GB" sz="1400" dirty="0" smtClean="0">
                <a:solidFill>
                  <a:srgbClr val="FF0000"/>
                </a:solidFill>
              </a:rPr>
              <a:t>Lithuania </a:t>
            </a:r>
            <a:r>
              <a:rPr lang="en-GB" sz="1400" dirty="0" smtClean="0"/>
              <a:t>also take a very </a:t>
            </a:r>
            <a:r>
              <a:rPr lang="en-GB" sz="1400" dirty="0"/>
              <a:t>active part in the work.</a:t>
            </a:r>
          </a:p>
          <a:p>
            <a:pPr>
              <a:spcBef>
                <a:spcPts val="1200"/>
              </a:spcBef>
            </a:pPr>
            <a:r>
              <a:rPr lang="en-GB" sz="1400" dirty="0" smtClean="0"/>
              <a:t>During the years, NKG has computed several </a:t>
            </a:r>
            <a:r>
              <a:rPr lang="en-GB" sz="1400" dirty="0" smtClean="0">
                <a:solidFill>
                  <a:srgbClr val="FF0000"/>
                </a:solidFill>
              </a:rPr>
              <a:t>gravimetric geoid models</a:t>
            </a:r>
            <a:r>
              <a:rPr lang="en-GB" sz="1400" dirty="0" smtClean="0"/>
              <a:t>: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NKG1986 (</a:t>
            </a:r>
            <a:r>
              <a:rPr lang="en-GB" dirty="0" err="1" smtClean="0"/>
              <a:t>Tscherning</a:t>
            </a:r>
            <a:r>
              <a:rPr lang="en-GB" dirty="0" smtClean="0"/>
              <a:t> and Forsberg 1986)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NKG1989 (Forsberg 1990)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NKG1996 (Forsberg et al. 1996)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NKG2002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NKG2004</a:t>
            </a:r>
          </a:p>
          <a:p>
            <a:pPr>
              <a:spcBef>
                <a:spcPts val="1200"/>
              </a:spcBef>
            </a:pPr>
            <a:r>
              <a:rPr lang="en-GB" sz="1400" dirty="0" smtClean="0"/>
              <a:t>These NKG models have been used as a basis to construct </a:t>
            </a:r>
            <a:r>
              <a:rPr lang="en-GB" sz="1400" dirty="0" smtClean="0">
                <a:solidFill>
                  <a:srgbClr val="FF0000"/>
                </a:solidFill>
              </a:rPr>
              <a:t>national </a:t>
            </a:r>
            <a:r>
              <a:rPr lang="en-GB" sz="1400" dirty="0" smtClean="0"/>
              <a:t>height corrections models. 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870" y="1052736"/>
            <a:ext cx="3564364" cy="4565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41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ruta 11"/>
          <p:cNvSpPr txBox="1"/>
          <p:nvPr/>
        </p:nvSpPr>
        <p:spPr>
          <a:xfrm>
            <a:off x="899592" y="408302"/>
            <a:ext cx="7067500" cy="366254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algn="ctr">
              <a:lnSpc>
                <a:spcPts val="3200"/>
              </a:lnSpc>
              <a:spcAft>
                <a:spcPts val="0"/>
              </a:spcAft>
            </a:pPr>
            <a:r>
              <a:rPr lang="en-GB" sz="2200" b="1" dirty="0" smtClean="0">
                <a:latin typeface="Verdana"/>
              </a:rPr>
              <a:t>Introduction</a:t>
            </a:r>
            <a:endParaRPr lang="en-GB" sz="2200" b="1" dirty="0">
              <a:latin typeface="Verdana"/>
            </a:endParaRPr>
          </a:p>
        </p:txBody>
      </p:sp>
      <p:sp>
        <p:nvSpPr>
          <p:cNvPr id="9" name="textruta 8"/>
          <p:cNvSpPr txBox="1"/>
          <p:nvPr/>
        </p:nvSpPr>
        <p:spPr>
          <a:xfrm>
            <a:off x="407564" y="1225689"/>
            <a:ext cx="7826701" cy="4862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eaLnBrk="1"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Verdana" charset="0"/>
                <a:cs typeface="Verdana" charset="0"/>
              </a:rPr>
              <a:t>The </a:t>
            </a:r>
            <a:r>
              <a:rPr lang="en-GB" sz="1600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NKG2015 geoid model</a:t>
            </a:r>
            <a:r>
              <a:rPr lang="en-GB" sz="1600" dirty="0" smtClean="0">
                <a:latin typeface="Verdana" charset="0"/>
                <a:cs typeface="Verdana" charset="0"/>
              </a:rPr>
              <a:t> project started in 2011 with the goal to compute the next official NKG (quasi)geoid model in Nordic and Baltic cooperation</a:t>
            </a:r>
          </a:p>
          <a:p>
            <a:pPr marL="285750" indent="-285750" eaLnBrk="1"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Verdana" charset="0"/>
                <a:cs typeface="Verdana" charset="0"/>
              </a:rPr>
              <a:t>The project has consisted of the following parts:</a:t>
            </a:r>
          </a:p>
          <a:p>
            <a:pPr marL="742950" lvl="1" indent="-285750"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en-GB" sz="1400" dirty="0" smtClean="0">
                <a:latin typeface="Verdana" charset="0"/>
                <a:cs typeface="Verdana" charset="0"/>
              </a:rPr>
              <a:t>Specification (what to do, definitions/conventions</a:t>
            </a:r>
            <a:r>
              <a:rPr lang="en-GB" sz="1400" dirty="0">
                <a:latin typeface="Verdana" charset="0"/>
                <a:cs typeface="Verdana" charset="0"/>
              </a:rPr>
              <a:t> </a:t>
            </a:r>
            <a:r>
              <a:rPr lang="en-GB" sz="1400" dirty="0" smtClean="0">
                <a:latin typeface="Verdana" charset="0"/>
                <a:cs typeface="Verdana" charset="0"/>
              </a:rPr>
              <a:t>on reference systems, as far as possible common reference systems/frames, zero permanent tide, postglacial land uplift epoch 2000) </a:t>
            </a:r>
          </a:p>
          <a:p>
            <a:pPr marL="742950" lvl="1" indent="-285750"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en-GB" sz="1400" dirty="0" smtClean="0">
                <a:latin typeface="Verdana" charset="0"/>
                <a:cs typeface="Verdana" charset="0"/>
              </a:rPr>
              <a:t>Data updates (gravity database, DEM, GNSS/levelling, Ice thickness model)</a:t>
            </a:r>
          </a:p>
          <a:p>
            <a:pPr marL="742950" lvl="1" indent="-285750"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en-GB" sz="1400" dirty="0" smtClean="0">
                <a:latin typeface="Verdana" charset="0"/>
                <a:cs typeface="Verdana" charset="0"/>
              </a:rPr>
              <a:t>Computation (five computation centres, additional gridding investigations)</a:t>
            </a:r>
          </a:p>
          <a:p>
            <a:pPr marL="742950" lvl="1" indent="-285750"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en-GB" sz="1400" dirty="0" smtClean="0">
                <a:latin typeface="Verdana" charset="0"/>
                <a:cs typeface="Verdana" charset="0"/>
              </a:rPr>
              <a:t>Publication (on-going)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The </a:t>
            </a:r>
            <a:r>
              <a:rPr lang="en-GB" sz="1600" dirty="0" smtClean="0">
                <a:solidFill>
                  <a:srgbClr val="FF0000"/>
                </a:solidFill>
              </a:rPr>
              <a:t>final NKG2015 model is hereby released.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The </a:t>
            </a:r>
            <a:r>
              <a:rPr lang="en-GB" sz="1600" dirty="0">
                <a:solidFill>
                  <a:srgbClr val="FF0000"/>
                </a:solidFill>
              </a:rPr>
              <a:t>main purpose of this paper </a:t>
            </a:r>
            <a:r>
              <a:rPr lang="en-GB" sz="1600" dirty="0"/>
              <a:t>is to present the </a:t>
            </a:r>
            <a:r>
              <a:rPr lang="en-GB" sz="1600" dirty="0" smtClean="0"/>
              <a:t>project and the computations </a:t>
            </a:r>
            <a:r>
              <a:rPr lang="en-GB" sz="1600" dirty="0"/>
              <a:t>that led to the new NKG2015 </a:t>
            </a:r>
            <a:r>
              <a:rPr lang="en-GB" sz="1600" dirty="0" smtClean="0"/>
              <a:t>geoid </a:t>
            </a:r>
            <a:r>
              <a:rPr lang="en-GB" sz="1600" dirty="0"/>
              <a:t>model</a:t>
            </a:r>
            <a:r>
              <a:rPr lang="en-GB" sz="1600" dirty="0" smtClean="0"/>
              <a:t>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The </a:t>
            </a:r>
            <a:r>
              <a:rPr lang="en-GB" sz="1600" dirty="0"/>
              <a:t>model is </a:t>
            </a:r>
            <a:r>
              <a:rPr lang="en-GB" sz="1600" dirty="0" smtClean="0"/>
              <a:t>compared </a:t>
            </a:r>
            <a:r>
              <a:rPr lang="en-GB" sz="1600" dirty="0"/>
              <a:t>with </a:t>
            </a:r>
            <a:r>
              <a:rPr lang="en-GB" sz="1600" dirty="0" smtClean="0"/>
              <a:t>some other </a:t>
            </a:r>
            <a:r>
              <a:rPr lang="en-GB" sz="1600" dirty="0"/>
              <a:t>models available over the region. </a:t>
            </a:r>
            <a:endParaRPr lang="en-GB" sz="1600" dirty="0" smtClean="0"/>
          </a:p>
          <a:p>
            <a:pPr>
              <a:spcAft>
                <a:spcPts val="1200"/>
              </a:spcAft>
            </a:pPr>
            <a:endParaRPr lang="en-GB" sz="1400" dirty="0" smtClean="0"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13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124744"/>
            <a:ext cx="6120680" cy="5068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21625" cy="863600"/>
          </a:xfrm>
        </p:spPr>
        <p:txBody>
          <a:bodyPr/>
          <a:lstStyle/>
          <a:p>
            <a:pPr algn="ctr"/>
            <a:r>
              <a:rPr lang="sv-SE" dirty="0" smtClean="0"/>
              <a:t>NKG </a:t>
            </a:r>
            <a:r>
              <a:rPr lang="sv-SE" dirty="0" err="1" smtClean="0"/>
              <a:t>gravity</a:t>
            </a:r>
            <a:r>
              <a:rPr lang="sv-SE" dirty="0" smtClean="0"/>
              <a:t> </a:t>
            </a:r>
            <a:r>
              <a:rPr lang="sv-SE" dirty="0" err="1" smtClean="0"/>
              <a:t>database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7" y="1124744"/>
            <a:ext cx="3960813" cy="3960812"/>
          </a:xfrm>
        </p:spPr>
        <p:txBody>
          <a:bodyPr/>
          <a:lstStyle/>
          <a:p>
            <a:pPr marL="285750" indent="-285750">
              <a:spcAft>
                <a:spcPts val="600"/>
              </a:spcAft>
            </a:pPr>
            <a:r>
              <a:rPr lang="en-GB" dirty="0" smtClean="0">
                <a:latin typeface="Verdana" charset="0"/>
                <a:cs typeface="Verdana" charset="0"/>
              </a:rPr>
              <a:t>Responsible: Gabriel Strykowski, DTU Space.</a:t>
            </a:r>
          </a:p>
          <a:p>
            <a:pPr marL="285750" indent="-285750">
              <a:spcAft>
                <a:spcPts val="600"/>
              </a:spcAft>
            </a:pPr>
            <a:r>
              <a:rPr lang="en-GB" dirty="0" smtClean="0">
                <a:latin typeface="Verdana" charset="0"/>
                <a:cs typeface="Verdana" charset="0"/>
              </a:rPr>
              <a:t>Has been modernised and is now implemented in </a:t>
            </a:r>
            <a:r>
              <a:rPr lang="en-GB" dirty="0" err="1" smtClean="0">
                <a:latin typeface="Verdana" charset="0"/>
                <a:cs typeface="Verdana" charset="0"/>
              </a:rPr>
              <a:t>PostgrSQL</a:t>
            </a:r>
            <a:r>
              <a:rPr lang="en-GB" dirty="0" smtClean="0">
                <a:latin typeface="Verdana" charset="0"/>
                <a:cs typeface="Verdana" charset="0"/>
              </a:rPr>
              <a:t> with both a line-based and web-based interface, but still using the same </a:t>
            </a:r>
            <a:br>
              <a:rPr lang="en-GB" dirty="0" smtClean="0">
                <a:latin typeface="Verdana" charset="0"/>
                <a:cs typeface="Verdana" charset="0"/>
              </a:rPr>
            </a:br>
            <a:r>
              <a:rPr lang="en-GB" dirty="0" smtClean="0">
                <a:latin typeface="Verdana" charset="0"/>
                <a:cs typeface="Verdana" charset="0"/>
              </a:rPr>
              <a:t>80-character format as before.</a:t>
            </a:r>
          </a:p>
          <a:p>
            <a:pPr marL="285750" indent="-285750">
              <a:spcAft>
                <a:spcPts val="600"/>
              </a:spcAft>
            </a:pPr>
            <a:r>
              <a:rPr lang="en-GB" dirty="0" smtClean="0">
                <a:latin typeface="Verdana" charset="0"/>
                <a:cs typeface="Verdana" charset="0"/>
              </a:rPr>
              <a:t>Horizontal positions and heights transformed to national ETRS 89 and EVRS realisations.</a:t>
            </a:r>
          </a:p>
          <a:p>
            <a:pPr marL="285750" indent="-285750">
              <a:spcAft>
                <a:spcPts val="600"/>
              </a:spcAft>
            </a:pPr>
            <a:r>
              <a:rPr lang="en-GB" dirty="0" smtClean="0">
                <a:latin typeface="Verdana" charset="0"/>
                <a:cs typeface="Verdana" charset="0"/>
              </a:rPr>
              <a:t>Updated with quality checked and new data from </a:t>
            </a:r>
            <a:r>
              <a:rPr lang="en-GB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all</a:t>
            </a:r>
            <a:r>
              <a:rPr lang="en-GB" b="1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 </a:t>
            </a:r>
            <a:r>
              <a:rPr lang="en-GB" dirty="0" smtClean="0">
                <a:latin typeface="Verdana" charset="0"/>
                <a:cs typeface="Verdana" charset="0"/>
              </a:rPr>
              <a:t>the Nordic and Baltic countries. </a:t>
            </a:r>
          </a:p>
          <a:p>
            <a:pPr marL="285750" indent="-285750">
              <a:spcAft>
                <a:spcPts val="600"/>
              </a:spcAft>
            </a:pPr>
            <a:r>
              <a:rPr lang="en-GB" dirty="0" smtClean="0">
                <a:latin typeface="Verdana" charset="0"/>
                <a:cs typeface="Verdana" charset="0"/>
              </a:rPr>
              <a:t>Data transformed to </a:t>
            </a:r>
            <a:r>
              <a:rPr lang="en-GB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zero permanent tide system</a:t>
            </a:r>
            <a:r>
              <a:rPr lang="en-GB" dirty="0" smtClean="0">
                <a:latin typeface="Verdana" charset="0"/>
                <a:cs typeface="Verdana" charset="0"/>
              </a:rPr>
              <a:t> and </a:t>
            </a:r>
            <a:r>
              <a:rPr lang="en-GB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epoch 2000.0</a:t>
            </a:r>
            <a:r>
              <a:rPr lang="en-GB" dirty="0" smtClean="0">
                <a:latin typeface="Verdana" charset="0"/>
                <a:cs typeface="Verdana" charset="0"/>
              </a:rPr>
              <a:t> (if meaningful).</a:t>
            </a:r>
          </a:p>
          <a:p>
            <a:pPr marL="285750" indent="-285750">
              <a:spcAft>
                <a:spcPts val="600"/>
              </a:spcAft>
            </a:pPr>
            <a:r>
              <a:rPr lang="en-GB" dirty="0" smtClean="0">
                <a:latin typeface="Verdana" charset="0"/>
                <a:cs typeface="Verdana" charset="0"/>
              </a:rPr>
              <a:t>Version 4 delivered June 18,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09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21625" cy="863600"/>
          </a:xfrm>
        </p:spPr>
        <p:txBody>
          <a:bodyPr/>
          <a:lstStyle/>
          <a:p>
            <a:pPr algn="ctr"/>
            <a:r>
              <a:rPr lang="en-GB" dirty="0" smtClean="0"/>
              <a:t>GNSS/levelling database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067944" y="1124744"/>
            <a:ext cx="4824536" cy="396081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>
                <a:latin typeface="Verdana" charset="0"/>
                <a:cs typeface="Verdana" charset="0"/>
              </a:rPr>
              <a:t>Responsible: Ove </a:t>
            </a:r>
            <a:r>
              <a:rPr lang="en-GB" dirty="0" err="1" smtClean="0">
                <a:latin typeface="Verdana" charset="0"/>
                <a:cs typeface="Verdana" charset="0"/>
              </a:rPr>
              <a:t>Omang</a:t>
            </a:r>
            <a:r>
              <a:rPr lang="en-GB" dirty="0" smtClean="0">
                <a:latin typeface="Verdana" charset="0"/>
                <a:cs typeface="Verdana" charset="0"/>
              </a:rPr>
              <a:t>, Jonas </a:t>
            </a:r>
            <a:r>
              <a:rPr lang="en-GB" dirty="0" err="1" smtClean="0">
                <a:latin typeface="Verdana" charset="0"/>
                <a:cs typeface="Verdana" charset="0"/>
              </a:rPr>
              <a:t>Ågren</a:t>
            </a:r>
            <a:r>
              <a:rPr lang="en-GB" dirty="0" smtClean="0">
                <a:latin typeface="Verdana" charset="0"/>
                <a:cs typeface="Verdana" charset="0"/>
              </a:rPr>
              <a:t>, Pasi Häkli (transformations)</a:t>
            </a:r>
          </a:p>
          <a:p>
            <a:pPr>
              <a:spcBef>
                <a:spcPts val="1200"/>
              </a:spcBef>
            </a:pPr>
            <a:r>
              <a:rPr lang="en-GB" dirty="0">
                <a:latin typeface="Verdana" charset="0"/>
                <a:cs typeface="Verdana" charset="0"/>
              </a:rPr>
              <a:t>Levelled heights both in national </a:t>
            </a:r>
            <a:r>
              <a:rPr lang="en-GB" dirty="0">
                <a:solidFill>
                  <a:srgbClr val="FF0000"/>
                </a:solidFill>
                <a:latin typeface="Verdana" charset="0"/>
                <a:cs typeface="Verdana" charset="0"/>
              </a:rPr>
              <a:t>EVRS</a:t>
            </a:r>
            <a:r>
              <a:rPr lang="en-GB" b="1" dirty="0">
                <a:solidFill>
                  <a:srgbClr val="FF0000"/>
                </a:solidFill>
                <a:latin typeface="Verdana" charset="0"/>
                <a:cs typeface="Verdana" charset="0"/>
              </a:rPr>
              <a:t> </a:t>
            </a:r>
            <a:r>
              <a:rPr lang="en-GB" dirty="0" smtClean="0">
                <a:latin typeface="Verdana" charset="0"/>
                <a:cs typeface="Verdana" charset="0"/>
              </a:rPr>
              <a:t>realisations </a:t>
            </a:r>
            <a:r>
              <a:rPr lang="en-GB" dirty="0">
                <a:latin typeface="Verdana" charset="0"/>
                <a:cs typeface="Verdana" charset="0"/>
              </a:rPr>
              <a:t>and </a:t>
            </a:r>
            <a:r>
              <a:rPr lang="en-GB" dirty="0" smtClean="0">
                <a:latin typeface="Verdana" charset="0"/>
                <a:cs typeface="Verdana" charset="0"/>
              </a:rPr>
              <a:t>in EVRF 2007.</a:t>
            </a:r>
          </a:p>
          <a:p>
            <a:pPr>
              <a:spcBef>
                <a:spcPts val="1200"/>
              </a:spcBef>
            </a:pPr>
            <a:r>
              <a:rPr lang="en-GB" dirty="0" smtClean="0">
                <a:latin typeface="Verdana" charset="0"/>
                <a:cs typeface="Verdana" charset="0"/>
              </a:rPr>
              <a:t>The GNSS-heights have been transformed to the common ETRS 89 realisation </a:t>
            </a:r>
            <a:r>
              <a:rPr lang="en-GB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ETRF2000 epoch 2000.0 </a:t>
            </a:r>
            <a:r>
              <a:rPr lang="en-GB" dirty="0" smtClean="0">
                <a:latin typeface="Verdana" charset="0"/>
                <a:cs typeface="Verdana" charset="0"/>
              </a:rPr>
              <a:t>using the so-called </a:t>
            </a:r>
            <a:r>
              <a:rPr lang="en-GB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NKG2008 transformations </a:t>
            </a:r>
            <a:r>
              <a:rPr lang="en-GB" dirty="0">
                <a:latin typeface="Verdana" charset="0"/>
                <a:cs typeface="Verdana" charset="0"/>
              </a:rPr>
              <a:t>(Häkli et al. 2016).</a:t>
            </a:r>
            <a:endParaRPr lang="en-GB" dirty="0" smtClean="0">
              <a:latin typeface="Verdana" charset="0"/>
              <a:cs typeface="Verdana" charset="0"/>
            </a:endParaRPr>
          </a:p>
          <a:p>
            <a:pPr>
              <a:spcBef>
                <a:spcPts val="1200"/>
              </a:spcBef>
            </a:pPr>
            <a:r>
              <a:rPr lang="en-GB" dirty="0" smtClean="0">
                <a:latin typeface="Verdana" charset="0"/>
                <a:cs typeface="Verdana" charset="0"/>
              </a:rPr>
              <a:t>These transformations </a:t>
            </a:r>
            <a:r>
              <a:rPr lang="en-GB" dirty="0">
                <a:latin typeface="Verdana" charset="0"/>
                <a:cs typeface="Verdana" charset="0"/>
              </a:rPr>
              <a:t>consist of a </a:t>
            </a:r>
            <a:br>
              <a:rPr lang="en-GB" dirty="0">
                <a:latin typeface="Verdana" charset="0"/>
                <a:cs typeface="Verdana" charset="0"/>
              </a:rPr>
            </a:br>
            <a:r>
              <a:rPr lang="en-GB" dirty="0" smtClean="0">
                <a:latin typeface="Verdana" charset="0"/>
                <a:cs typeface="Verdana" charset="0"/>
              </a:rPr>
              <a:t>7-parameter part and a postglacial </a:t>
            </a:r>
            <a:r>
              <a:rPr lang="en-GB" dirty="0">
                <a:latin typeface="Verdana" charset="0"/>
                <a:cs typeface="Verdana" charset="0"/>
              </a:rPr>
              <a:t>land uplift </a:t>
            </a:r>
            <a:r>
              <a:rPr lang="en-GB" dirty="0" smtClean="0">
                <a:latin typeface="Verdana" charset="0"/>
                <a:cs typeface="Verdana" charset="0"/>
              </a:rPr>
              <a:t>correction part (NKG2005LU). </a:t>
            </a:r>
            <a:endParaRPr lang="en-GB" dirty="0">
              <a:latin typeface="Verdana" charset="0"/>
              <a:cs typeface="Verdana" charset="0"/>
            </a:endParaRPr>
          </a:p>
          <a:p>
            <a:pPr>
              <a:spcBef>
                <a:spcPts val="1200"/>
              </a:spcBef>
            </a:pPr>
            <a:r>
              <a:rPr lang="en-GB" dirty="0" smtClean="0">
                <a:latin typeface="Verdana" charset="0"/>
                <a:cs typeface="Verdana" charset="0"/>
              </a:rPr>
              <a:t>Version 3 confirmed in early 2016 with the publication of Häkli et al. (2016).</a:t>
            </a:r>
          </a:p>
          <a:p>
            <a:pPr>
              <a:spcBef>
                <a:spcPts val="1200"/>
              </a:spcBef>
            </a:pPr>
            <a:endParaRPr lang="sv-S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4162539" cy="4391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709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ruta 11"/>
          <p:cNvSpPr txBox="1"/>
          <p:nvPr/>
        </p:nvSpPr>
        <p:spPr>
          <a:xfrm>
            <a:off x="305927" y="188640"/>
            <a:ext cx="8579083" cy="82073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algn="ctr">
              <a:lnSpc>
                <a:spcPts val="3200"/>
              </a:lnSpc>
              <a:spcAft>
                <a:spcPts val="0"/>
              </a:spcAft>
            </a:pPr>
            <a:r>
              <a:rPr lang="en-GB" sz="2000" b="1" dirty="0" smtClean="0">
                <a:latin typeface="Verdana"/>
              </a:rPr>
              <a:t>Evaluation of regional geoid computation methods, strategies and software (“</a:t>
            </a:r>
            <a:r>
              <a:rPr lang="en-GB" sz="2000" b="1" dirty="0">
                <a:latin typeface="Verdana"/>
              </a:rPr>
              <a:t>The </a:t>
            </a:r>
            <a:r>
              <a:rPr lang="en-GB" sz="2000" b="1" dirty="0" smtClean="0">
                <a:latin typeface="Verdana"/>
              </a:rPr>
              <a:t>NKG </a:t>
            </a:r>
            <a:r>
              <a:rPr lang="en-GB" sz="2000" b="1" dirty="0">
                <a:latin typeface="Verdana"/>
              </a:rPr>
              <a:t>pageant contest” )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338990" y="1121831"/>
            <a:ext cx="8265458" cy="65556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Verdana" charset="0"/>
                <a:cs typeface="Verdana" charset="0"/>
              </a:rPr>
              <a:t>Five computations centres:</a:t>
            </a:r>
          </a:p>
          <a:p>
            <a:pPr marL="1257300" lvl="2" indent="-342900">
              <a:spcAft>
                <a:spcPts val="600"/>
              </a:spcAft>
              <a:buFont typeface="+mj-lt"/>
              <a:buAutoNum type="arabicPeriod"/>
            </a:pPr>
            <a:r>
              <a:rPr lang="en-GB" sz="1400" dirty="0">
                <a:latin typeface="Verdana" charset="0"/>
                <a:cs typeface="Verdana" charset="0"/>
              </a:rPr>
              <a:t>Lantmäteriet (</a:t>
            </a:r>
            <a:r>
              <a:rPr lang="en-GB" sz="1400" dirty="0">
                <a:solidFill>
                  <a:srgbClr val="FF0000"/>
                </a:solidFill>
                <a:latin typeface="Verdana" charset="0"/>
                <a:cs typeface="Verdana" charset="0"/>
              </a:rPr>
              <a:t>LM</a:t>
            </a:r>
            <a:r>
              <a:rPr lang="en-GB" sz="1400" dirty="0">
                <a:latin typeface="Verdana" charset="0"/>
                <a:cs typeface="Verdana" charset="0"/>
              </a:rPr>
              <a:t>) - Jonas Ågren</a:t>
            </a:r>
          </a:p>
          <a:p>
            <a:pPr marL="1257300" lvl="2" indent="-342900">
              <a:spcAft>
                <a:spcPts val="600"/>
              </a:spcAft>
              <a:buFont typeface="+mj-lt"/>
              <a:buAutoNum type="arabicPeriod"/>
            </a:pPr>
            <a:r>
              <a:rPr lang="en-GB" sz="1400" dirty="0">
                <a:latin typeface="Verdana" charset="0"/>
                <a:cs typeface="Verdana" charset="0"/>
              </a:rPr>
              <a:t>Tallinn Technical University/Estonian Land Board (</a:t>
            </a:r>
            <a:r>
              <a:rPr lang="en-GB" sz="1400" dirty="0">
                <a:solidFill>
                  <a:srgbClr val="FF0000"/>
                </a:solidFill>
                <a:latin typeface="Verdana" charset="0"/>
                <a:cs typeface="Verdana" charset="0"/>
              </a:rPr>
              <a:t>TTU/ELB</a:t>
            </a:r>
            <a:r>
              <a:rPr lang="en-GB" sz="1400" dirty="0">
                <a:latin typeface="Verdana" charset="0"/>
                <a:cs typeface="Verdana" charset="0"/>
              </a:rPr>
              <a:t>)- </a:t>
            </a:r>
            <a:br>
              <a:rPr lang="en-GB" sz="1400" dirty="0">
                <a:latin typeface="Verdana" charset="0"/>
                <a:cs typeface="Verdana" charset="0"/>
              </a:rPr>
            </a:br>
            <a:r>
              <a:rPr lang="en-GB" sz="1400" dirty="0">
                <a:latin typeface="Verdana" charset="0"/>
                <a:cs typeface="Verdana" charset="0"/>
              </a:rPr>
              <a:t>Silja Märdla, Artu Ellmann and Tõnis Oja</a:t>
            </a:r>
          </a:p>
          <a:p>
            <a:pPr marL="1257300" lvl="2" indent="-342900">
              <a:spcAft>
                <a:spcPts val="600"/>
              </a:spcAft>
              <a:buFont typeface="+mj-lt"/>
              <a:buAutoNum type="arabicPeriod"/>
            </a:pPr>
            <a:r>
              <a:rPr lang="en-GB" sz="1400" dirty="0">
                <a:latin typeface="Verdana" charset="0"/>
                <a:cs typeface="Verdana" charset="0"/>
              </a:rPr>
              <a:t>DTU </a:t>
            </a:r>
            <a:r>
              <a:rPr lang="en-GB" sz="1400" dirty="0" smtClean="0">
                <a:latin typeface="Verdana" charset="0"/>
                <a:cs typeface="Verdana" charset="0"/>
              </a:rPr>
              <a:t>Space </a:t>
            </a:r>
            <a:r>
              <a:rPr lang="en-GB" sz="1400" dirty="0">
                <a:latin typeface="Verdana" charset="0"/>
                <a:cs typeface="Verdana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latin typeface="Verdana" charset="0"/>
                <a:cs typeface="Verdana" charset="0"/>
              </a:rPr>
              <a:t>DTU</a:t>
            </a:r>
            <a:r>
              <a:rPr lang="en-GB" sz="1400" dirty="0">
                <a:latin typeface="Verdana" charset="0"/>
                <a:cs typeface="Verdana" charset="0"/>
              </a:rPr>
              <a:t>) - René Forsberg and Gabriel Strykowski</a:t>
            </a:r>
          </a:p>
          <a:p>
            <a:pPr marL="1257300" lvl="2" indent="-342900">
              <a:spcAft>
                <a:spcPts val="600"/>
              </a:spcAft>
              <a:buFont typeface="+mj-lt"/>
              <a:buAutoNum type="arabicPeriod"/>
            </a:pPr>
            <a:r>
              <a:rPr lang="en-GB" sz="1400" dirty="0">
                <a:latin typeface="Verdana" charset="0"/>
                <a:cs typeface="Verdana" charset="0"/>
              </a:rPr>
              <a:t>National Land Survey of Finland - </a:t>
            </a:r>
            <a:r>
              <a:rPr lang="sv-SE" sz="1400" dirty="0" err="1"/>
              <a:t>Finnish</a:t>
            </a:r>
            <a:r>
              <a:rPr lang="sv-SE" sz="1400" dirty="0"/>
              <a:t> Geospatial Research </a:t>
            </a:r>
            <a:r>
              <a:rPr lang="sv-SE" sz="1400" dirty="0" err="1"/>
              <a:t>Institute</a:t>
            </a:r>
            <a:r>
              <a:rPr lang="sv-SE" sz="1400" i="1" dirty="0"/>
              <a:t> </a:t>
            </a:r>
            <a:r>
              <a:rPr lang="en-GB" sz="1400" dirty="0">
                <a:latin typeface="Verdana" charset="0"/>
                <a:cs typeface="Verdana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latin typeface="Verdana" charset="0"/>
                <a:cs typeface="Verdana" charset="0"/>
              </a:rPr>
              <a:t>NLS-FGI</a:t>
            </a:r>
            <a:r>
              <a:rPr lang="en-GB" sz="1400" dirty="0">
                <a:latin typeface="Verdana" charset="0"/>
                <a:cs typeface="Verdana" charset="0"/>
              </a:rPr>
              <a:t>) - Mirjam Bilker-Koivula </a:t>
            </a:r>
          </a:p>
          <a:p>
            <a:pPr marL="1257300" lvl="2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400" dirty="0">
                <a:latin typeface="Verdana" charset="0"/>
                <a:cs typeface="Verdana" charset="0"/>
              </a:rPr>
              <a:t>Norwegian Mapping Authority (</a:t>
            </a:r>
            <a:r>
              <a:rPr lang="en-GB" sz="1400" dirty="0">
                <a:solidFill>
                  <a:srgbClr val="FF0000"/>
                </a:solidFill>
                <a:latin typeface="Verdana" charset="0"/>
                <a:cs typeface="Verdana" charset="0"/>
              </a:rPr>
              <a:t>NMA</a:t>
            </a:r>
            <a:r>
              <a:rPr lang="en-GB" sz="1400" dirty="0">
                <a:latin typeface="Verdana" charset="0"/>
                <a:cs typeface="Verdana" charset="0"/>
              </a:rPr>
              <a:t>) - Ove Omang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Verdana" charset="0"/>
                <a:cs typeface="Verdana" charset="0"/>
              </a:rPr>
              <a:t>The task: compute </a:t>
            </a:r>
            <a:r>
              <a:rPr lang="en-GB" sz="1600" dirty="0">
                <a:latin typeface="Verdana" charset="0"/>
                <a:cs typeface="Verdana" charset="0"/>
              </a:rPr>
              <a:t>a </a:t>
            </a:r>
            <a:r>
              <a:rPr lang="en-GB" sz="1600" dirty="0">
                <a:solidFill>
                  <a:srgbClr val="FF0000"/>
                </a:solidFill>
                <a:latin typeface="Verdana" charset="0"/>
                <a:cs typeface="Verdana" charset="0"/>
              </a:rPr>
              <a:t>gravimetric quasigeoid model </a:t>
            </a:r>
            <a:r>
              <a:rPr lang="en-GB" sz="1600" dirty="0">
                <a:latin typeface="Verdana" charset="0"/>
                <a:cs typeface="Verdana" charset="0"/>
              </a:rPr>
              <a:t>in the epoch 2000.0 and zero tide system using the above data.</a:t>
            </a:r>
            <a:r>
              <a:rPr lang="en-GB" sz="1600" dirty="0" smtClean="0">
                <a:latin typeface="Verdana" charset="0"/>
                <a:cs typeface="Verdana" charset="0"/>
              </a:rPr>
              <a:t>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Verdana" charset="0"/>
                <a:cs typeface="Verdana" charset="0"/>
              </a:rPr>
              <a:t>It </a:t>
            </a:r>
            <a:r>
              <a:rPr lang="en-GB" sz="1600" dirty="0">
                <a:latin typeface="Verdana" charset="0"/>
                <a:cs typeface="Verdana" charset="0"/>
              </a:rPr>
              <a:t>was </a:t>
            </a:r>
            <a:r>
              <a:rPr lang="en-GB" sz="1600" dirty="0" smtClean="0">
                <a:latin typeface="Verdana" charset="0"/>
                <a:cs typeface="Verdana" charset="0"/>
              </a:rPr>
              <a:t>specified </a:t>
            </a:r>
            <a:r>
              <a:rPr lang="en-GB" sz="1600" dirty="0">
                <a:latin typeface="Verdana" charset="0"/>
                <a:cs typeface="Verdana" charset="0"/>
              </a:rPr>
              <a:t>that </a:t>
            </a:r>
            <a:r>
              <a:rPr lang="en-GB" sz="1600" dirty="0" smtClean="0">
                <a:latin typeface="Verdana" charset="0"/>
                <a:cs typeface="Verdana" charset="0"/>
              </a:rPr>
              <a:t>the </a:t>
            </a:r>
            <a:r>
              <a:rPr lang="en-GB" sz="1600" dirty="0">
                <a:latin typeface="Verdana" charset="0"/>
                <a:cs typeface="Verdana" charset="0"/>
              </a:rPr>
              <a:t>following </a:t>
            </a:r>
            <a:r>
              <a:rPr lang="en-GB" sz="1600" dirty="0" smtClean="0">
                <a:latin typeface="Verdana" charset="0"/>
                <a:cs typeface="Verdana" charset="0"/>
              </a:rPr>
              <a:t>GGMs can be used (converted to the </a:t>
            </a:r>
            <a:r>
              <a:rPr lang="en-GB" sz="1600" dirty="0">
                <a:latin typeface="Verdana" charset="0"/>
                <a:cs typeface="Verdana" charset="0"/>
              </a:rPr>
              <a:t>zero tide system),</a:t>
            </a:r>
          </a:p>
          <a:p>
            <a:pPr marL="742950" lvl="1" indent="-285750"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en-GB" sz="1600" dirty="0">
                <a:solidFill>
                  <a:srgbClr val="FF0000"/>
                </a:solidFill>
                <a:latin typeface="Verdana" charset="0"/>
                <a:cs typeface="Verdana" charset="0"/>
              </a:rPr>
              <a:t>GO_CONS_GCF_2_DIR_R5 </a:t>
            </a:r>
            <a:r>
              <a:rPr lang="en-GB" sz="1600" dirty="0">
                <a:latin typeface="Verdana" charset="0"/>
                <a:cs typeface="Verdana" charset="0"/>
              </a:rPr>
              <a:t>(</a:t>
            </a:r>
            <a:r>
              <a:rPr lang="en-GB" sz="1600" dirty="0" err="1">
                <a:latin typeface="Verdana" charset="0"/>
                <a:cs typeface="Verdana" charset="0"/>
              </a:rPr>
              <a:t>Bruinsma</a:t>
            </a:r>
            <a:r>
              <a:rPr lang="en-GB" sz="1600" dirty="0">
                <a:latin typeface="Verdana" charset="0"/>
                <a:cs typeface="Verdana" charset="0"/>
              </a:rPr>
              <a:t> et al, 2013)</a:t>
            </a:r>
          </a:p>
          <a:p>
            <a:pPr marL="742950" lvl="1" indent="-285750"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en-GB" sz="1600" dirty="0">
                <a:solidFill>
                  <a:srgbClr val="FF0000"/>
                </a:solidFill>
                <a:latin typeface="Verdana" charset="0"/>
                <a:cs typeface="Verdana" charset="0"/>
              </a:rPr>
              <a:t>EIGEN-6C4</a:t>
            </a:r>
            <a:r>
              <a:rPr lang="en-GB" sz="1600" dirty="0">
                <a:latin typeface="Verdana" charset="0"/>
                <a:cs typeface="Verdana" charset="0"/>
              </a:rPr>
              <a:t> (Förste et al, 2014)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Verdana" charset="0"/>
                <a:cs typeface="Verdana" charset="0"/>
              </a:rPr>
              <a:t>(Tests have been made later on with GOCO05S)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Verdana" charset="0"/>
                <a:cs typeface="Verdana" charset="0"/>
              </a:rPr>
              <a:t>The choice of final computation method (#1a; see next slide) was based mainly on the fit to GNSS/levelling.</a:t>
            </a:r>
            <a:endParaRPr lang="en-GB" sz="1600" dirty="0">
              <a:latin typeface="Verdana" charset="0"/>
              <a:cs typeface="Verdana" charset="0"/>
            </a:endParaRPr>
          </a:p>
          <a:p>
            <a:pPr>
              <a:spcAft>
                <a:spcPts val="1200"/>
              </a:spcAft>
            </a:pPr>
            <a:endParaRPr lang="en-GB" sz="1600" u="sng" dirty="0" smtClean="0">
              <a:latin typeface="Verdana" charset="0"/>
              <a:cs typeface="Verdana" charset="0"/>
            </a:endParaRP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600" dirty="0" smtClean="0">
              <a:latin typeface="Verdana" charset="0"/>
              <a:cs typeface="Verdana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600" dirty="0" smtClean="0"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17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53999" cy="47338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4" name="Rubrik 1"/>
          <p:cNvSpPr>
            <a:spLocks noGrp="1"/>
          </p:cNvSpPr>
          <p:nvPr/>
        </p:nvSpPr>
        <p:spPr bwMode="auto">
          <a:xfrm>
            <a:off x="452736" y="188640"/>
            <a:ext cx="8352928" cy="86409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Verdana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Verdana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Verdana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sz="2000" dirty="0" smtClean="0"/>
              <a:t>Results from the GNSS/levelling 1-parameter fits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1638" cy="62737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5282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921625" cy="863600"/>
          </a:xfrm>
        </p:spPr>
        <p:txBody>
          <a:bodyPr/>
          <a:lstStyle/>
          <a:p>
            <a:pPr algn="ctr"/>
            <a:r>
              <a:rPr lang="en-GB" dirty="0" smtClean="0"/>
              <a:t>Method used for the final gravimetric model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67544" y="836712"/>
            <a:ext cx="8136904" cy="3960812"/>
          </a:xfrm>
        </p:spPr>
        <p:txBody>
          <a:bodyPr/>
          <a:lstStyle/>
          <a:p>
            <a:pPr marL="177800" indent="-177800"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LSMSA</a:t>
            </a:r>
            <a:r>
              <a:rPr lang="en-GB" sz="1400" dirty="0" smtClean="0">
                <a:latin typeface="Verdana" charset="0"/>
                <a:cs typeface="Verdana" charset="0"/>
              </a:rPr>
              <a:t> or KTH-method (Sjöberg 1991, 2003,…). </a:t>
            </a:r>
          </a:p>
          <a:p>
            <a:pPr marL="177800" indent="-177800"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Verdana" charset="0"/>
                <a:cs typeface="Verdana" charset="0"/>
              </a:rPr>
              <a:t>The height anomaly is computed as</a:t>
            </a:r>
          </a:p>
          <a:p>
            <a:pPr marL="285750" indent="-285750"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en-GB" sz="1400" dirty="0" smtClean="0">
              <a:latin typeface="Verdana" charset="0"/>
              <a:cs typeface="Verdana" charset="0"/>
            </a:endParaRPr>
          </a:p>
          <a:p>
            <a:pPr marL="285750" indent="-285750"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en-GB" sz="1400" dirty="0" smtClean="0">
              <a:latin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spcAft>
                <a:spcPts val="900"/>
              </a:spcAft>
              <a:buNone/>
            </a:pPr>
            <a:endParaRPr lang="en-GB" sz="1400" dirty="0" smtClean="0">
              <a:latin typeface="Verdana" charset="0"/>
              <a:cs typeface="Verdana" charset="0"/>
            </a:endParaRPr>
          </a:p>
          <a:p>
            <a:pPr lvl="1">
              <a:spcBef>
                <a:spcPts val="0"/>
              </a:spcBef>
              <a:spcAft>
                <a:spcPts val="900"/>
              </a:spcAft>
              <a:buFont typeface="Symbol" panose="05050102010706020507" pitchFamily="18" charset="2"/>
              <a:buChar char="-"/>
            </a:pPr>
            <a:endParaRPr lang="en-GB" dirty="0" smtClean="0">
              <a:latin typeface="Verdana" charset="0"/>
              <a:cs typeface="Verdana" charset="0"/>
            </a:endParaRPr>
          </a:p>
          <a:p>
            <a:pPr lvl="1">
              <a:spcBef>
                <a:spcPts val="0"/>
              </a:spcBef>
              <a:spcAft>
                <a:spcPts val="900"/>
              </a:spcAft>
              <a:buFont typeface="Symbol" panose="05050102010706020507" pitchFamily="18" charset="2"/>
              <a:buChar char="-"/>
            </a:pPr>
            <a:endParaRPr lang="en-GB" dirty="0" smtClean="0">
              <a:latin typeface="Verdana" charset="0"/>
              <a:cs typeface="Verdana" charset="0"/>
            </a:endParaRPr>
          </a:p>
          <a:p>
            <a:pPr marL="180975" lvl="1" indent="0">
              <a:spcBef>
                <a:spcPts val="0"/>
              </a:spcBef>
              <a:spcAft>
                <a:spcPts val="900"/>
              </a:spcAft>
              <a:buNone/>
            </a:pPr>
            <a:r>
              <a:rPr lang="en-GB" dirty="0" smtClean="0">
                <a:latin typeface="Verdana" charset="0"/>
                <a:cs typeface="Verdana" charset="0"/>
              </a:rPr>
              <a:t>	</a:t>
            </a:r>
          </a:p>
          <a:p>
            <a:pPr lvl="1">
              <a:spcBef>
                <a:spcPts val="0"/>
              </a:spcBef>
              <a:spcAft>
                <a:spcPts val="900"/>
              </a:spcAft>
              <a:buFont typeface="Symbol" panose="05050102010706020507" pitchFamily="18" charset="2"/>
              <a:buChar char="-"/>
            </a:pPr>
            <a:endParaRPr lang="en-GB" dirty="0" smtClean="0">
              <a:latin typeface="Verdana" charset="0"/>
              <a:cs typeface="Verdana" charset="0"/>
            </a:endParaRPr>
          </a:p>
          <a:p>
            <a:pPr lvl="1">
              <a:spcBef>
                <a:spcPts val="0"/>
              </a:spcBef>
              <a:spcAft>
                <a:spcPts val="900"/>
              </a:spcAft>
              <a:buFont typeface="Symbol" panose="05050102010706020507" pitchFamily="18" charset="2"/>
              <a:buChar char="-"/>
            </a:pPr>
            <a:endParaRPr lang="en-GB" dirty="0" smtClean="0">
              <a:latin typeface="Verdana" charset="0"/>
              <a:cs typeface="Verdana" charset="0"/>
            </a:endParaRPr>
          </a:p>
          <a:p>
            <a:pPr lvl="1">
              <a:spcBef>
                <a:spcPts val="0"/>
              </a:spcBef>
              <a:spcAft>
                <a:spcPts val="900"/>
              </a:spcAft>
              <a:buFont typeface="Symbol" panose="05050102010706020507" pitchFamily="18" charset="2"/>
              <a:buChar char="-"/>
            </a:pPr>
            <a:r>
              <a:rPr lang="en-GB" dirty="0" smtClean="0">
                <a:latin typeface="Verdana" charset="0"/>
                <a:cs typeface="Verdana" charset="0"/>
              </a:rPr>
              <a:t>Least squares (stochastic) kernel modification (Sjöberg 1991,…). 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sz="1400" dirty="0" smtClean="0">
                <a:latin typeface="Verdana" charset="0"/>
                <a:cs typeface="Verdana" charset="0"/>
              </a:rPr>
              <a:t>Surface gravity anomalies gridded using a </a:t>
            </a:r>
            <a:r>
              <a:rPr lang="en-GB" sz="1400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Remove-Interpolate-Restore technique</a:t>
            </a:r>
            <a:r>
              <a:rPr lang="en-GB" sz="1400" dirty="0" smtClean="0">
                <a:latin typeface="Verdana" charset="0"/>
                <a:cs typeface="Verdana" charset="0"/>
              </a:rPr>
              <a:t>, in which 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sz="1200" dirty="0" smtClean="0">
                <a:latin typeface="Verdana" charset="0"/>
                <a:cs typeface="Verdana" charset="0"/>
              </a:rPr>
              <a:t>the gridding was made on the </a:t>
            </a:r>
            <a:r>
              <a:rPr lang="en-GB" sz="1200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reduced gravity anomaly </a:t>
            </a:r>
            <a:r>
              <a:rPr lang="en-GB" sz="1200" dirty="0" smtClean="0">
                <a:latin typeface="Verdana" charset="0"/>
                <a:cs typeface="Verdana" charset="0"/>
              </a:rPr>
              <a:t>(reduced for the GGM, RTM, ATM and ICE effects)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sz="1200" dirty="0">
                <a:latin typeface="Verdana" charset="0"/>
                <a:cs typeface="Verdana" charset="0"/>
              </a:rPr>
              <a:t>u</a:t>
            </a:r>
            <a:r>
              <a:rPr lang="en-GB" sz="1200" dirty="0" smtClean="0">
                <a:latin typeface="Verdana" charset="0"/>
                <a:cs typeface="Verdana" charset="0"/>
              </a:rPr>
              <a:t>sing </a:t>
            </a:r>
            <a:r>
              <a:rPr lang="en-GB" sz="1200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Least Square Collocation (Geogrid) </a:t>
            </a:r>
            <a:r>
              <a:rPr lang="en-GB" sz="1200" dirty="0" smtClean="0">
                <a:latin typeface="Verdana" charset="0"/>
                <a:cs typeface="Verdana" charset="0"/>
              </a:rPr>
              <a:t>with individual a priori standard errors for the observation errors (except in Norway where constant 0.5 </a:t>
            </a:r>
            <a:r>
              <a:rPr lang="en-GB" sz="1200" dirty="0" err="1" smtClean="0">
                <a:latin typeface="Verdana" charset="0"/>
                <a:cs typeface="Verdana" charset="0"/>
              </a:rPr>
              <a:t>mGal</a:t>
            </a:r>
            <a:r>
              <a:rPr lang="en-GB" sz="1200" dirty="0" smtClean="0">
                <a:latin typeface="Verdana" charset="0"/>
                <a:cs typeface="Verdana" charset="0"/>
              </a:rPr>
              <a:t> a priori standard errors are used as is recommended by </a:t>
            </a:r>
            <a:r>
              <a:rPr lang="en-GB" sz="1200" dirty="0" smtClean="0">
                <a:solidFill>
                  <a:srgbClr val="FF0000"/>
                </a:solidFill>
                <a:latin typeface="Verdana" charset="0"/>
                <a:cs typeface="Verdana" charset="0"/>
              </a:rPr>
              <a:t>Märdla et al. 2016</a:t>
            </a:r>
            <a:r>
              <a:rPr lang="en-GB" sz="1200" dirty="0" smtClean="0">
                <a:latin typeface="Verdana" charset="0"/>
                <a:cs typeface="Verdana" charset="0"/>
              </a:rPr>
              <a:t>). Correlation length 15 km.</a:t>
            </a:r>
          </a:p>
          <a:p>
            <a:pPr marL="177800" indent="-168275">
              <a:spcBef>
                <a:spcPts val="0"/>
              </a:spcBef>
              <a:spcAft>
                <a:spcPts val="900"/>
              </a:spcAft>
            </a:pPr>
            <a:r>
              <a:rPr lang="en-GB" sz="1400" dirty="0" smtClean="0">
                <a:latin typeface="Verdana" charset="0"/>
                <a:cs typeface="Verdana" charset="0"/>
              </a:rPr>
              <a:t>Stokes’ integral evaluated using spherical 1D FFT (</a:t>
            </a:r>
            <a:r>
              <a:rPr lang="en-GB" sz="1400" dirty="0" err="1" smtClean="0">
                <a:latin typeface="Verdana" charset="0"/>
                <a:cs typeface="Verdana" charset="0"/>
              </a:rPr>
              <a:t>Haagmans</a:t>
            </a:r>
            <a:r>
              <a:rPr lang="en-GB" sz="1400" dirty="0" smtClean="0">
                <a:latin typeface="Verdana" charset="0"/>
                <a:cs typeface="Verdana" charset="0"/>
              </a:rPr>
              <a:t> et al. 1993)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n-GB" sz="1400" dirty="0" smtClean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0225059"/>
              </p:ext>
            </p:extLst>
          </p:nvPr>
        </p:nvGraphicFramePr>
        <p:xfrm>
          <a:off x="683568" y="1700808"/>
          <a:ext cx="7486650" cy="223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3" name="Equation" r:id="rId4" imgW="7200720" imgH="2158920" progId="Equation.DSMT4">
                  <p:embed/>
                </p:oleObj>
              </mc:Choice>
              <mc:Fallback>
                <p:oleObj name="Equation" r:id="rId4" imgW="7200720" imgH="21589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700808"/>
                        <a:ext cx="7486650" cy="223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310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9" y="1412776"/>
            <a:ext cx="4870450" cy="502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322" y="1527955"/>
            <a:ext cx="4968552" cy="481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921" y="1252265"/>
            <a:ext cx="4407973" cy="5343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68760"/>
            <a:ext cx="5050238" cy="5631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ruta 11"/>
          <p:cNvSpPr txBox="1"/>
          <p:nvPr/>
        </p:nvSpPr>
        <p:spPr>
          <a:xfrm>
            <a:off x="899592" y="116632"/>
            <a:ext cx="7802345" cy="1231106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algn="ctr">
              <a:lnSpc>
                <a:spcPts val="3200"/>
              </a:lnSpc>
              <a:spcAft>
                <a:spcPts val="0"/>
              </a:spcAft>
            </a:pPr>
            <a:r>
              <a:rPr lang="en-GB" sz="2200" b="1" dirty="0" smtClean="0">
                <a:latin typeface="Verdana"/>
              </a:rPr>
              <a:t>GNSS/levelling residuals for the final gravimetric model after a 1-parameter fit/transformation</a:t>
            </a:r>
          </a:p>
        </p:txBody>
      </p:sp>
      <p:graphicFrame>
        <p:nvGraphicFramePr>
          <p:cNvPr id="4" name="Tabel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800002"/>
              </p:ext>
            </p:extLst>
          </p:nvPr>
        </p:nvGraphicFramePr>
        <p:xfrm>
          <a:off x="4644008" y="4077072"/>
          <a:ext cx="4499992" cy="678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388"/>
                <a:gridCol w="915769"/>
                <a:gridCol w="946295"/>
                <a:gridCol w="818731"/>
                <a:gridCol w="1012809"/>
              </a:tblGrid>
              <a:tr h="307279"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err="1" smtClean="0">
                          <a:solidFill>
                            <a:schemeClr val="tx1"/>
                          </a:solidFill>
                        </a:rPr>
                        <a:t>Mean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err="1" smtClean="0">
                          <a:solidFill>
                            <a:schemeClr val="tx1"/>
                          </a:solidFill>
                        </a:rPr>
                        <a:t>StdDev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2538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-0.1740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0.1740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0.0000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</a:rPr>
                        <a:t>0.0285</a:t>
                      </a:r>
                      <a:endParaRPr lang="sv-S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ruta 2"/>
          <p:cNvSpPr txBox="1"/>
          <p:nvPr/>
        </p:nvSpPr>
        <p:spPr>
          <a:xfrm>
            <a:off x="4572000" y="1556792"/>
            <a:ext cx="4572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 heights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GB" sz="1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National EVRS realisations </a:t>
            </a:r>
            <a:r>
              <a:rPr lang="en-GB" sz="1400" dirty="0">
                <a:latin typeface="Verdana" charset="0"/>
                <a:cs typeface="Verdana" charset="0"/>
              </a:rPr>
              <a:t>(Nordic)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400" dirty="0" smtClean="0">
                <a:latin typeface="Verdana" charset="0"/>
                <a:cs typeface="Verdana" charset="0"/>
              </a:rPr>
              <a:t>DVR </a:t>
            </a:r>
            <a:r>
              <a:rPr lang="en-GB" sz="1400" dirty="0">
                <a:latin typeface="Verdana" charset="0"/>
                <a:cs typeface="Verdana" charset="0"/>
              </a:rPr>
              <a:t>90 (Denmark) and EVRF2007 (Baltic</a:t>
            </a:r>
            <a:r>
              <a:rPr lang="en-GB" sz="1400" dirty="0" smtClean="0">
                <a:latin typeface="Verdana" charset="0"/>
                <a:cs typeface="Verdana" charset="0"/>
              </a:rPr>
              <a:t>), (zero tide and epoch 2000.0 except for DK)</a:t>
            </a:r>
            <a:endParaRPr lang="en-GB" sz="1400" dirty="0">
              <a:latin typeface="Verdana" charset="0"/>
              <a:cs typeface="Verdan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GNSS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National ETRS 89 realisations</a:t>
            </a:r>
            <a:b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transformed to </a:t>
            </a:r>
            <a:r>
              <a:rPr lang="en-GB" sz="1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ETRF2000 epoch </a:t>
            </a:r>
            <a:r>
              <a:rPr lang="en-GB" sz="1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2000.0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zero tide system. </a:t>
            </a:r>
            <a:endParaRPr lang="en-GB" sz="1400" dirty="0">
              <a:latin typeface="Verdana" charset="0"/>
              <a:cs typeface="Verdan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latin typeface="Verdana" charset="0"/>
              <a:cs typeface="Verdan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Verdana" charset="0"/>
              <a:cs typeface="Verdan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1400" dirty="0" smtClean="0"/>
          </a:p>
        </p:txBody>
      </p:sp>
    </p:spTree>
    <p:extLst>
      <p:ext uri="{BB962C8B-B14F-4D97-AF65-F5344CB8AC3E}">
        <p14:creationId xmlns:p14="http://schemas.microsoft.com/office/powerpoint/2010/main" val="226724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ntmäteriet">
  <a:themeElements>
    <a:clrScheme name="Lantmäteriet">
      <a:dk1>
        <a:sysClr val="windowText" lastClr="000000"/>
      </a:dk1>
      <a:lt1>
        <a:sysClr val="window" lastClr="FFFFFF"/>
      </a:lt1>
      <a:dk2>
        <a:srgbClr val="000000"/>
      </a:dk2>
      <a:lt2>
        <a:srgbClr val="FFF5C5"/>
      </a:lt2>
      <a:accent1>
        <a:srgbClr val="DCEDF6"/>
      </a:accent1>
      <a:accent2>
        <a:srgbClr val="FFF5C5"/>
      </a:accent2>
      <a:accent3>
        <a:srgbClr val="E8DFEE"/>
      </a:accent3>
      <a:accent4>
        <a:srgbClr val="E9F1D9"/>
      </a:accent4>
      <a:accent5>
        <a:srgbClr val="FBDAD0"/>
      </a:accent5>
      <a:accent6>
        <a:srgbClr val="B2B2B2"/>
      </a:accent6>
      <a:hlink>
        <a:srgbClr val="0000FF"/>
      </a:hlink>
      <a:folHlink>
        <a:srgbClr val="800080"/>
      </a:folHlink>
    </a:clrScheme>
    <a:fontScheme name="Lantmäterie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marL="285750" indent="-285750">
          <a:buFont typeface="Arial" panose="020B0604020202020204" pitchFamily="34" charset="0"/>
          <a:buChar char="•"/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Lantmäteriet</Template>
  <TotalTime>8070</TotalTime>
  <Words>682</Words>
  <Application>Microsoft Office PowerPoint</Application>
  <PresentationFormat>Bildspel på skärmen (4:3)</PresentationFormat>
  <Paragraphs>142</Paragraphs>
  <Slides>14</Slides>
  <Notes>14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Serverprogram för OLE-inbäddning</vt:lpstr>
      </vt:variant>
      <vt:variant>
        <vt:i4>2</vt:i4>
      </vt:variant>
      <vt:variant>
        <vt:lpstr>Bildrubriker</vt:lpstr>
      </vt:variant>
      <vt:variant>
        <vt:i4>14</vt:i4>
      </vt:variant>
    </vt:vector>
  </HeadingPairs>
  <TitlesOfParts>
    <vt:vector size="18" baseType="lpstr">
      <vt:lpstr>Lantmäteriet</vt:lpstr>
      <vt:lpstr>Anpassad formgivning</vt:lpstr>
      <vt:lpstr>Equation</vt:lpstr>
      <vt:lpstr>MathType 6.0 Equation</vt:lpstr>
      <vt:lpstr>The NKG2015 gravimetric geoid model for the Nordic-Baltic region  </vt:lpstr>
      <vt:lpstr>Background</vt:lpstr>
      <vt:lpstr>PowerPoint-presentation</vt:lpstr>
      <vt:lpstr>NKG gravity database</vt:lpstr>
      <vt:lpstr>GNSS/levelling database</vt:lpstr>
      <vt:lpstr>PowerPoint-presentation</vt:lpstr>
      <vt:lpstr>PowerPoint-presentation</vt:lpstr>
      <vt:lpstr>Method used for the final gravimetric model</vt:lpstr>
      <vt:lpstr>PowerPoint-presentation</vt:lpstr>
      <vt:lpstr>PowerPoint-presentation</vt:lpstr>
      <vt:lpstr>Comparison with other quasigeoid models  available over the whole Nordic/Baltic region</vt:lpstr>
      <vt:lpstr>PowerPoint-presentation</vt:lpstr>
      <vt:lpstr>Difference between NKG2015 and EIGEN-6C4</vt:lpstr>
      <vt:lpstr>Conclusions</vt:lpstr>
    </vt:vector>
  </TitlesOfParts>
  <Company>Lantmäteriet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NKG2015</dc:title>
  <dc:creator>Jonas.Agren@lm.se</dc:creator>
  <cp:lastModifiedBy>Jonas Ågren</cp:lastModifiedBy>
  <cp:revision>2977</cp:revision>
  <dcterms:created xsi:type="dcterms:W3CDTF">2013-09-29T16:36:52Z</dcterms:created>
  <dcterms:modified xsi:type="dcterms:W3CDTF">2016-10-05T20:45:57Z</dcterms:modified>
</cp:coreProperties>
</file>